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53"/>
  </p:notesMasterIdLst>
  <p:sldIdLst>
    <p:sldId id="296" r:id="rId3"/>
    <p:sldId id="760" r:id="rId4"/>
    <p:sldId id="618" r:id="rId5"/>
    <p:sldId id="638" r:id="rId6"/>
    <p:sldId id="756" r:id="rId7"/>
    <p:sldId id="858" r:id="rId8"/>
    <p:sldId id="859" r:id="rId9"/>
    <p:sldId id="874" r:id="rId10"/>
    <p:sldId id="864" r:id="rId11"/>
    <p:sldId id="778" r:id="rId12"/>
    <p:sldId id="796" r:id="rId13"/>
    <p:sldId id="837" r:id="rId14"/>
    <p:sldId id="838" r:id="rId15"/>
    <p:sldId id="839" r:id="rId16"/>
    <p:sldId id="865" r:id="rId17"/>
    <p:sldId id="822" r:id="rId18"/>
    <p:sldId id="823" r:id="rId19"/>
    <p:sldId id="824" r:id="rId20"/>
    <p:sldId id="825" r:id="rId21"/>
    <p:sldId id="826" r:id="rId22"/>
    <p:sldId id="827" r:id="rId23"/>
    <p:sldId id="828" r:id="rId24"/>
    <p:sldId id="871" r:id="rId25"/>
    <p:sldId id="829" r:id="rId26"/>
    <p:sldId id="830" r:id="rId27"/>
    <p:sldId id="831" r:id="rId28"/>
    <p:sldId id="866" r:id="rId29"/>
    <p:sldId id="867" r:id="rId30"/>
    <p:sldId id="868" r:id="rId31"/>
    <p:sldId id="869" r:id="rId32"/>
    <p:sldId id="870" r:id="rId33"/>
    <p:sldId id="873" r:id="rId34"/>
    <p:sldId id="872" r:id="rId35"/>
    <p:sldId id="725" r:id="rId36"/>
    <p:sldId id="847" r:id="rId37"/>
    <p:sldId id="848" r:id="rId38"/>
    <p:sldId id="849" r:id="rId39"/>
    <p:sldId id="850" r:id="rId40"/>
    <p:sldId id="857" r:id="rId41"/>
    <p:sldId id="852" r:id="rId42"/>
    <p:sldId id="853" r:id="rId43"/>
    <p:sldId id="854" r:id="rId44"/>
    <p:sldId id="855" r:id="rId45"/>
    <p:sldId id="856" r:id="rId46"/>
    <p:sldId id="875" r:id="rId47"/>
    <p:sldId id="759" r:id="rId48"/>
    <p:sldId id="726" r:id="rId49"/>
    <p:sldId id="262" r:id="rId50"/>
    <p:sldId id="833" r:id="rId51"/>
    <p:sldId id="835"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858"/>
            <p14:sldId id="859"/>
            <p14:sldId id="874"/>
            <p14:sldId id="864"/>
            <p14:sldId id="778"/>
            <p14:sldId id="796"/>
            <p14:sldId id="837"/>
            <p14:sldId id="838"/>
            <p14:sldId id="839"/>
            <p14:sldId id="865"/>
            <p14:sldId id="822"/>
            <p14:sldId id="823"/>
            <p14:sldId id="824"/>
            <p14:sldId id="825"/>
            <p14:sldId id="826"/>
            <p14:sldId id="827"/>
            <p14:sldId id="828"/>
            <p14:sldId id="871"/>
            <p14:sldId id="829"/>
            <p14:sldId id="830"/>
            <p14:sldId id="831"/>
            <p14:sldId id="866"/>
            <p14:sldId id="867"/>
            <p14:sldId id="868"/>
            <p14:sldId id="869"/>
            <p14:sldId id="870"/>
            <p14:sldId id="873"/>
            <p14:sldId id="872"/>
            <p14:sldId id="725"/>
            <p14:sldId id="847"/>
            <p14:sldId id="848"/>
            <p14:sldId id="849"/>
            <p14:sldId id="850"/>
            <p14:sldId id="857"/>
            <p14:sldId id="852"/>
            <p14:sldId id="853"/>
            <p14:sldId id="854"/>
            <p14:sldId id="855"/>
            <p14:sldId id="856"/>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A8C7"/>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2" autoAdjust="0"/>
    <p:restoredTop sz="94364" autoAdjust="0"/>
  </p:normalViewPr>
  <p:slideViewPr>
    <p:cSldViewPr>
      <p:cViewPr varScale="1">
        <p:scale>
          <a:sx n="70" d="100"/>
          <a:sy n="70" d="100"/>
        </p:scale>
        <p:origin x="1110" y="66"/>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5769\Desktop\result\inherecombine_1&amp;2_ai%20gaussian_modeltest.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zh-CN"/>
              <a:t>实验对比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zh-CN"/>
        </a:p>
      </c:txPr>
    </c:title>
    <c:autoTitleDeleted val="0"/>
    <c:plotArea>
      <c:layout/>
      <c:lineChart>
        <c:grouping val="standard"/>
        <c:varyColors val="0"/>
        <c:ser>
          <c:idx val="0"/>
          <c:order val="0"/>
          <c:tx>
            <c:strRef>
              <c:f>Sheet2!$N$1</c:f>
              <c:strCache>
                <c:ptCount val="1"/>
                <c:pt idx="0">
                  <c:v>real_life </c:v>
                </c:pt>
              </c:strCache>
            </c:strRef>
          </c:tx>
          <c:spPr>
            <a:ln w="28575" cap="rnd">
              <a:solidFill>
                <a:schemeClr val="accent1"/>
              </a:solidFill>
              <a:round/>
            </a:ln>
            <a:effectLst/>
          </c:spPr>
          <c:marker>
            <c:symbol val="none"/>
          </c:marker>
          <c:val>
            <c:numRef>
              <c:f>Sheet2!$N$2:$N$79</c:f>
              <c:numCache>
                <c:formatCode>General</c:formatCode>
                <c:ptCount val="78"/>
                <c:pt idx="0">
                  <c:v>4.6539603501575231</c:v>
                </c:pt>
                <c:pt idx="1">
                  <c:v>5.1119877883565437</c:v>
                </c:pt>
                <c:pt idx="2">
                  <c:v>5.3254460339362897</c:v>
                </c:pt>
                <c:pt idx="3">
                  <c:v>5.3523319548542752</c:v>
                </c:pt>
                <c:pt idx="4">
                  <c:v>5.3949902538082979</c:v>
                </c:pt>
                <c:pt idx="5">
                  <c:v>5.3949902538082979</c:v>
                </c:pt>
                <c:pt idx="6">
                  <c:v>5.4475990692637914</c:v>
                </c:pt>
                <c:pt idx="7">
                  <c:v>5.4823042026610525</c:v>
                </c:pt>
                <c:pt idx="8">
                  <c:v>5.500441550638171</c:v>
                </c:pt>
                <c:pt idx="9">
                  <c:v>5.598421958998375</c:v>
                </c:pt>
                <c:pt idx="10">
                  <c:v>5.6178614121485619</c:v>
                </c:pt>
                <c:pt idx="11">
                  <c:v>5.6994397252220637</c:v>
                </c:pt>
                <c:pt idx="12">
                  <c:v>5.7651911027848444</c:v>
                </c:pt>
                <c:pt idx="13">
                  <c:v>5.7785806847313879</c:v>
                </c:pt>
                <c:pt idx="14">
                  <c:v>5.7939278245075467</c:v>
                </c:pt>
                <c:pt idx="15">
                  <c:v>5.809642865355678</c:v>
                </c:pt>
                <c:pt idx="16">
                  <c:v>5.8423843240938291</c:v>
                </c:pt>
                <c:pt idx="17">
                  <c:v>5.9322451874480109</c:v>
                </c:pt>
                <c:pt idx="18">
                  <c:v>5.9401712527204316</c:v>
                </c:pt>
                <c:pt idx="19">
                  <c:v>5.9584246930297819</c:v>
                </c:pt>
                <c:pt idx="20">
                  <c:v>5.963322241161702</c:v>
                </c:pt>
                <c:pt idx="21">
                  <c:v>5.9914645471079817</c:v>
                </c:pt>
                <c:pt idx="22">
                  <c:v>6.0292419114420115</c:v>
                </c:pt>
                <c:pt idx="23">
                  <c:v>6.0306852602612633</c:v>
                </c:pt>
                <c:pt idx="24">
                  <c:v>6.0637852086876078</c:v>
                </c:pt>
                <c:pt idx="25">
                  <c:v>6.0716610891022587</c:v>
                </c:pt>
                <c:pt idx="26">
                  <c:v>6.0753460310886842</c:v>
                </c:pt>
                <c:pt idx="27">
                  <c:v>6.0787883752796565</c:v>
                </c:pt>
                <c:pt idx="28">
                  <c:v>6.0867747269123065</c:v>
                </c:pt>
                <c:pt idx="29">
                  <c:v>6.1092475827643655</c:v>
                </c:pt>
                <c:pt idx="30">
                  <c:v>6.1187577727653579</c:v>
                </c:pt>
                <c:pt idx="31">
                  <c:v>6.1325299873865848</c:v>
                </c:pt>
                <c:pt idx="32">
                  <c:v>6.1484682959176471</c:v>
                </c:pt>
                <c:pt idx="33">
                  <c:v>6.229102544572644</c:v>
                </c:pt>
                <c:pt idx="34">
                  <c:v>6.2322515335947868</c:v>
                </c:pt>
                <c:pt idx="35">
                  <c:v>6.2342146280611104</c:v>
                </c:pt>
                <c:pt idx="36">
                  <c:v>6.264350190317006</c:v>
                </c:pt>
                <c:pt idx="37">
                  <c:v>6.3104635840657126</c:v>
                </c:pt>
                <c:pt idx="38">
                  <c:v>6.319868609079685</c:v>
                </c:pt>
                <c:pt idx="39">
                  <c:v>6.3645786249984866</c:v>
                </c:pt>
                <c:pt idx="40">
                  <c:v>6.3780865674146661</c:v>
                </c:pt>
                <c:pt idx="41">
                  <c:v>6.4136228781578071</c:v>
                </c:pt>
                <c:pt idx="42">
                  <c:v>6.4152606119008695</c:v>
                </c:pt>
                <c:pt idx="43">
                  <c:v>6.4999374052903756</c:v>
                </c:pt>
                <c:pt idx="44">
                  <c:v>6.6908422774185636</c:v>
                </c:pt>
                <c:pt idx="45">
                  <c:v>6.7050269124105197</c:v>
                </c:pt>
                <c:pt idx="46">
                  <c:v>6.7298240704894754</c:v>
                </c:pt>
                <c:pt idx="47">
                  <c:v>6.7417006946520548</c:v>
                </c:pt>
                <c:pt idx="48">
                  <c:v>6.7799219074722519</c:v>
                </c:pt>
                <c:pt idx="49">
                  <c:v>6.7968237182748554</c:v>
                </c:pt>
                <c:pt idx="50">
                  <c:v>6.8211074722564646</c:v>
                </c:pt>
                <c:pt idx="51">
                  <c:v>6.8221973906204907</c:v>
                </c:pt>
                <c:pt idx="52">
                  <c:v>6.8532990931860782</c:v>
                </c:pt>
                <c:pt idx="53">
                  <c:v>6.8596149036542018</c:v>
                </c:pt>
                <c:pt idx="54">
                  <c:v>6.9255951971104679</c:v>
                </c:pt>
                <c:pt idx="55">
                  <c:v>7.4424927227944409</c:v>
                </c:pt>
                <c:pt idx="56">
                  <c:v>7.467942332285852</c:v>
                </c:pt>
                <c:pt idx="57">
                  <c:v>7.5104305563780063</c:v>
                </c:pt>
                <c:pt idx="58">
                  <c:v>7.5600804650218274</c:v>
                </c:pt>
                <c:pt idx="59">
                  <c:v>7.5958899177185382</c:v>
                </c:pt>
                <c:pt idx="60">
                  <c:v>7.6676260915849905</c:v>
                </c:pt>
                <c:pt idx="61">
                  <c:v>7.6975753468023429</c:v>
                </c:pt>
                <c:pt idx="62">
                  <c:v>7.718685495198466</c:v>
                </c:pt>
                <c:pt idx="63">
                  <c:v>7.7319307219484861</c:v>
                </c:pt>
                <c:pt idx="64">
                  <c:v>7.7782114745124931</c:v>
                </c:pt>
                <c:pt idx="65">
                  <c:v>7.7989333100412166</c:v>
                </c:pt>
                <c:pt idx="66">
                  <c:v>7.8107581165293567</c:v>
                </c:pt>
                <c:pt idx="67">
                  <c:v>8.2133817370345721</c:v>
                </c:pt>
                <c:pt idx="68">
                  <c:v>8.3961548630391807</c:v>
                </c:pt>
                <c:pt idx="69">
                  <c:v>8.4680029472254663</c:v>
                </c:pt>
                <c:pt idx="70">
                  <c:v>8.5251613610654147</c:v>
                </c:pt>
                <c:pt idx="71">
                  <c:v>8.5525603352535295</c:v>
                </c:pt>
                <c:pt idx="72">
                  <c:v>8.7078135510248877</c:v>
                </c:pt>
                <c:pt idx="73">
                  <c:v>8.8268813441306335</c:v>
                </c:pt>
                <c:pt idx="74">
                  <c:v>8.8407249167617152</c:v>
                </c:pt>
                <c:pt idx="75">
                  <c:v>9.3673441207858481</c:v>
                </c:pt>
                <c:pt idx="76">
                  <c:v>9.4425625872235965</c:v>
                </c:pt>
              </c:numCache>
            </c:numRef>
          </c:val>
          <c:smooth val="0"/>
          <c:extLst xmlns:c16r2="http://schemas.microsoft.com/office/drawing/2015/06/chart">
            <c:ext xmlns:c16="http://schemas.microsoft.com/office/drawing/2014/chart" uri="{C3380CC4-5D6E-409C-BE32-E72D297353CC}">
              <c16:uniqueId val="{00000000-A355-4FF2-BF64-C323DBC78BA4}"/>
            </c:ext>
          </c:extLst>
        </c:ser>
        <c:ser>
          <c:idx val="1"/>
          <c:order val="1"/>
          <c:tx>
            <c:strRef>
              <c:f>Sheet2!$O$1</c:f>
              <c:strCache>
                <c:ptCount val="1"/>
                <c:pt idx="0">
                  <c:v>all_feature</c:v>
                </c:pt>
              </c:strCache>
            </c:strRef>
          </c:tx>
          <c:spPr>
            <a:ln w="28575" cap="rnd">
              <a:solidFill>
                <a:schemeClr val="accent2"/>
              </a:solidFill>
              <a:round/>
            </a:ln>
            <a:effectLst/>
          </c:spPr>
          <c:marker>
            <c:symbol val="none"/>
          </c:marker>
          <c:val>
            <c:numRef>
              <c:f>Sheet2!$O$2:$O$79</c:f>
              <c:numCache>
                <c:formatCode>General</c:formatCode>
                <c:ptCount val="78"/>
                <c:pt idx="0">
                  <c:v>6.0878112312359498</c:v>
                </c:pt>
                <c:pt idx="1">
                  <c:v>6.0040490580267205</c:v>
                </c:pt>
                <c:pt idx="2">
                  <c:v>5.5543159088738436</c:v>
                </c:pt>
                <c:pt idx="3">
                  <c:v>5.7796695976397716</c:v>
                </c:pt>
                <c:pt idx="4">
                  <c:v>5.6002934585084372</c:v>
                </c:pt>
                <c:pt idx="5">
                  <c:v>5.9459977827899868</c:v>
                </c:pt>
                <c:pt idx="6">
                  <c:v>5.7524896598108324</c:v>
                </c:pt>
                <c:pt idx="7">
                  <c:v>5.5941319652791668</c:v>
                </c:pt>
                <c:pt idx="8">
                  <c:v>5.7667764054390354</c:v>
                </c:pt>
                <c:pt idx="9">
                  <c:v>5.749676487843308</c:v>
                </c:pt>
                <c:pt idx="10">
                  <c:v>5.6411157663785243</c:v>
                </c:pt>
                <c:pt idx="11">
                  <c:v>5.5868149769287889</c:v>
                </c:pt>
                <c:pt idx="12">
                  <c:v>6.0471607380807431</c:v>
                </c:pt>
                <c:pt idx="13">
                  <c:v>5.5437049961501437</c:v>
                </c:pt>
                <c:pt idx="14">
                  <c:v>6.2638743717451586</c:v>
                </c:pt>
                <c:pt idx="15">
                  <c:v>5.6839778833997849</c:v>
                </c:pt>
                <c:pt idx="16">
                  <c:v>6.6513540694533146</c:v>
                </c:pt>
                <c:pt idx="17">
                  <c:v>6.119632777238416</c:v>
                </c:pt>
                <c:pt idx="18">
                  <c:v>5.9926325130686786</c:v>
                </c:pt>
                <c:pt idx="19">
                  <c:v>5.9231804849319918</c:v>
                </c:pt>
                <c:pt idx="20">
                  <c:v>6.0329980456186272</c:v>
                </c:pt>
                <c:pt idx="21">
                  <c:v>6.2290401128009361</c:v>
                </c:pt>
                <c:pt idx="22">
                  <c:v>5.9224257651394794</c:v>
                </c:pt>
                <c:pt idx="23">
                  <c:v>6.4995204734905663</c:v>
                </c:pt>
                <c:pt idx="24">
                  <c:v>6.2805256244750058</c:v>
                </c:pt>
                <c:pt idx="25">
                  <c:v>6.0612679605206834</c:v>
                </c:pt>
                <c:pt idx="26">
                  <c:v>6.0085252694177402</c:v>
                </c:pt>
                <c:pt idx="27">
                  <c:v>6.0300777843884079</c:v>
                </c:pt>
                <c:pt idx="28">
                  <c:v>6.1986081475958263</c:v>
                </c:pt>
                <c:pt idx="29">
                  <c:v>5.9722477154981384</c:v>
                </c:pt>
                <c:pt idx="30">
                  <c:v>6.1041365492580688</c:v>
                </c:pt>
                <c:pt idx="31">
                  <c:v>6.1856080719328235</c:v>
                </c:pt>
                <c:pt idx="32">
                  <c:v>6.378027880230567</c:v>
                </c:pt>
                <c:pt idx="33">
                  <c:v>6.0098067308215564</c:v>
                </c:pt>
                <c:pt idx="34">
                  <c:v>6.3287525088022214</c:v>
                </c:pt>
                <c:pt idx="35">
                  <c:v>6.181696462287392</c:v>
                </c:pt>
                <c:pt idx="36">
                  <c:v>6.3336702078195808</c:v>
                </c:pt>
                <c:pt idx="37">
                  <c:v>6.247489192884526</c:v>
                </c:pt>
                <c:pt idx="38">
                  <c:v>6.3785180723573465</c:v>
                </c:pt>
                <c:pt idx="39">
                  <c:v>6.0733138761827314</c:v>
                </c:pt>
                <c:pt idx="40">
                  <c:v>6.2688418293776316</c:v>
                </c:pt>
                <c:pt idx="41">
                  <c:v>6.0156899624916012</c:v>
                </c:pt>
                <c:pt idx="42">
                  <c:v>6.2824211014955056</c:v>
                </c:pt>
                <c:pt idx="43">
                  <c:v>6.2950775255502656</c:v>
                </c:pt>
                <c:pt idx="44">
                  <c:v>6.2746272421852227</c:v>
                </c:pt>
                <c:pt idx="45">
                  <c:v>6.0315887163317043</c:v>
                </c:pt>
                <c:pt idx="46">
                  <c:v>6.5056286745420362</c:v>
                </c:pt>
                <c:pt idx="47">
                  <c:v>7.0970922192498938</c:v>
                </c:pt>
                <c:pt idx="48">
                  <c:v>6.8499166278933332</c:v>
                </c:pt>
                <c:pt idx="49">
                  <c:v>7.1694861264194474</c:v>
                </c:pt>
                <c:pt idx="50">
                  <c:v>6.2348452091626925</c:v>
                </c:pt>
                <c:pt idx="51">
                  <c:v>6.8909001618555275</c:v>
                </c:pt>
                <c:pt idx="52">
                  <c:v>6.9122986990935988</c:v>
                </c:pt>
                <c:pt idx="53">
                  <c:v>6.361134778225046</c:v>
                </c:pt>
                <c:pt idx="54">
                  <c:v>6.8337021545094787</c:v>
                </c:pt>
                <c:pt idx="55">
                  <c:v>7.0949128778019954</c:v>
                </c:pt>
                <c:pt idx="56">
                  <c:v>6.9612769847690439</c:v>
                </c:pt>
                <c:pt idx="57">
                  <c:v>6.958538971972164</c:v>
                </c:pt>
                <c:pt idx="58">
                  <c:v>7.0432590051918194</c:v>
                </c:pt>
                <c:pt idx="59">
                  <c:v>7.6896738196264085</c:v>
                </c:pt>
                <c:pt idx="60">
                  <c:v>7.8613032271088459</c:v>
                </c:pt>
                <c:pt idx="61">
                  <c:v>7.8739659335399077</c:v>
                </c:pt>
                <c:pt idx="62">
                  <c:v>7.9334332585656933</c:v>
                </c:pt>
                <c:pt idx="63">
                  <c:v>7.8591337139327644</c:v>
                </c:pt>
                <c:pt idx="64">
                  <c:v>7.8535985925890337</c:v>
                </c:pt>
                <c:pt idx="65">
                  <c:v>7.9345684744905149</c:v>
                </c:pt>
                <c:pt idx="66">
                  <c:v>7.745524200428143</c:v>
                </c:pt>
                <c:pt idx="67">
                  <c:v>7.885436636207694</c:v>
                </c:pt>
                <c:pt idx="68">
                  <c:v>7.9634772223355768</c:v>
                </c:pt>
                <c:pt idx="69">
                  <c:v>8.1879570945124023</c:v>
                </c:pt>
                <c:pt idx="70">
                  <c:v>8.6455961271149562</c:v>
                </c:pt>
                <c:pt idx="71">
                  <c:v>8.6594984161155644</c:v>
                </c:pt>
                <c:pt idx="72">
                  <c:v>8.1424144036164599</c:v>
                </c:pt>
                <c:pt idx="73">
                  <c:v>8.605955167411075</c:v>
                </c:pt>
                <c:pt idx="74">
                  <c:v>8.1989671352615687</c:v>
                </c:pt>
                <c:pt idx="75">
                  <c:v>8.960427475243419</c:v>
                </c:pt>
                <c:pt idx="76">
                  <c:v>8.9003625556632766</c:v>
                </c:pt>
              </c:numCache>
            </c:numRef>
          </c:val>
          <c:smooth val="0"/>
          <c:extLst xmlns:c16r2="http://schemas.microsoft.com/office/drawing/2015/06/chart">
            <c:ext xmlns:c16="http://schemas.microsoft.com/office/drawing/2014/chart" uri="{C3380CC4-5D6E-409C-BE32-E72D297353CC}">
              <c16:uniqueId val="{00000001-A355-4FF2-BF64-C323DBC78BA4}"/>
            </c:ext>
          </c:extLst>
        </c:ser>
        <c:ser>
          <c:idx val="2"/>
          <c:order val="2"/>
          <c:tx>
            <c:strRef>
              <c:f>Sheet2!$T$1</c:f>
              <c:strCache>
                <c:ptCount val="1"/>
                <c:pt idx="0">
                  <c:v>feature_selection</c:v>
                </c:pt>
              </c:strCache>
            </c:strRef>
          </c:tx>
          <c:spPr>
            <a:ln w="28575" cap="rnd">
              <a:solidFill>
                <a:schemeClr val="accent3"/>
              </a:solidFill>
              <a:round/>
            </a:ln>
            <a:effectLst/>
          </c:spPr>
          <c:marker>
            <c:symbol val="none"/>
          </c:marker>
          <c:val>
            <c:numRef>
              <c:f>Sheet2!$T$2:$T$79</c:f>
              <c:numCache>
                <c:formatCode>General</c:formatCode>
                <c:ptCount val="78"/>
                <c:pt idx="0">
                  <c:v>6.0303245657828928</c:v>
                </c:pt>
                <c:pt idx="1">
                  <c:v>5.9367732713013952</c:v>
                </c:pt>
                <c:pt idx="2">
                  <c:v>5.5140259525616369</c:v>
                </c:pt>
                <c:pt idx="3">
                  <c:v>5.82664733051854</c:v>
                </c:pt>
                <c:pt idx="4">
                  <c:v>5.5617856508004122</c:v>
                </c:pt>
                <c:pt idx="5">
                  <c:v>5.962333779153024</c:v>
                </c:pt>
                <c:pt idx="6">
                  <c:v>5.7435318599882796</c:v>
                </c:pt>
                <c:pt idx="7">
                  <c:v>5.5709629133436787</c:v>
                </c:pt>
                <c:pt idx="8">
                  <c:v>5.7517250491846266</c:v>
                </c:pt>
                <c:pt idx="9">
                  <c:v>5.663419274550674</c:v>
                </c:pt>
                <c:pt idx="10">
                  <c:v>5.6277203417140624</c:v>
                </c:pt>
                <c:pt idx="11">
                  <c:v>5.5931860622826219</c:v>
                </c:pt>
                <c:pt idx="12">
                  <c:v>5.9596738817849984</c:v>
                </c:pt>
                <c:pt idx="13">
                  <c:v>5.5116182135064937</c:v>
                </c:pt>
                <c:pt idx="14">
                  <c:v>6.3113964852767444</c:v>
                </c:pt>
                <c:pt idx="15">
                  <c:v>5.6645892629085131</c:v>
                </c:pt>
                <c:pt idx="16">
                  <c:v>6.6843428277483792</c:v>
                </c:pt>
                <c:pt idx="17">
                  <c:v>6.0825247465735472</c:v>
                </c:pt>
                <c:pt idx="18">
                  <c:v>5.9592772663666418</c:v>
                </c:pt>
                <c:pt idx="19">
                  <c:v>5.8744201057175562</c:v>
                </c:pt>
                <c:pt idx="20">
                  <c:v>6.0112887867672722</c:v>
                </c:pt>
                <c:pt idx="21">
                  <c:v>6.5098465936600274</c:v>
                </c:pt>
                <c:pt idx="22">
                  <c:v>5.9189168560656205</c:v>
                </c:pt>
                <c:pt idx="23">
                  <c:v>6.4713380499503437</c:v>
                </c:pt>
                <c:pt idx="24">
                  <c:v>6.2986606717227618</c:v>
                </c:pt>
                <c:pt idx="25">
                  <c:v>6.0804693496848117</c:v>
                </c:pt>
                <c:pt idx="26">
                  <c:v>5.9749658777513188</c:v>
                </c:pt>
                <c:pt idx="27">
                  <c:v>6.0305859186920694</c:v>
                </c:pt>
                <c:pt idx="28">
                  <c:v>6.1249312212950295</c:v>
                </c:pt>
                <c:pt idx="29">
                  <c:v>5.899286237688468</c:v>
                </c:pt>
                <c:pt idx="30">
                  <c:v>6.1098919266619243</c:v>
                </c:pt>
                <c:pt idx="31">
                  <c:v>6.2097647382653305</c:v>
                </c:pt>
                <c:pt idx="32">
                  <c:v>6.3639443216316351</c:v>
                </c:pt>
                <c:pt idx="33">
                  <c:v>6.0072846224094025</c:v>
                </c:pt>
                <c:pt idx="34">
                  <c:v>6.3363477734936504</c:v>
                </c:pt>
                <c:pt idx="35">
                  <c:v>6.1795285150251891</c:v>
                </c:pt>
                <c:pt idx="36">
                  <c:v>6.3331369194286573</c:v>
                </c:pt>
                <c:pt idx="37">
                  <c:v>6.3450986393569195</c:v>
                </c:pt>
                <c:pt idx="38">
                  <c:v>6.3760061517780597</c:v>
                </c:pt>
                <c:pt idx="39">
                  <c:v>6.0745064233029442</c:v>
                </c:pt>
                <c:pt idx="40">
                  <c:v>6.2952306061098326</c:v>
                </c:pt>
                <c:pt idx="41">
                  <c:v>6.0117737513756424</c:v>
                </c:pt>
                <c:pt idx="42">
                  <c:v>6.2757886434816541</c:v>
                </c:pt>
                <c:pt idx="43">
                  <c:v>6.2934786395446087</c:v>
                </c:pt>
                <c:pt idx="44">
                  <c:v>6.2241604032278479</c:v>
                </c:pt>
                <c:pt idx="45">
                  <c:v>6.1010464000190572</c:v>
                </c:pt>
                <c:pt idx="46">
                  <c:v>6.4819552043189281</c:v>
                </c:pt>
                <c:pt idx="47">
                  <c:v>7.0127317208857791</c:v>
                </c:pt>
                <c:pt idx="48">
                  <c:v>6.8283029163030289</c:v>
                </c:pt>
                <c:pt idx="49">
                  <c:v>7.0719265647961427</c:v>
                </c:pt>
                <c:pt idx="50">
                  <c:v>6.2112919259067896</c:v>
                </c:pt>
                <c:pt idx="51">
                  <c:v>6.8334271637800965</c:v>
                </c:pt>
                <c:pt idx="52">
                  <c:v>6.8655596888831658</c:v>
                </c:pt>
                <c:pt idx="53">
                  <c:v>6.324193508511474</c:v>
                </c:pt>
                <c:pt idx="54">
                  <c:v>6.7866420749883192</c:v>
                </c:pt>
                <c:pt idx="55">
                  <c:v>7.0942355262422172</c:v>
                </c:pt>
                <c:pt idx="56">
                  <c:v>6.9419111266155609</c:v>
                </c:pt>
                <c:pt idx="57">
                  <c:v>6.8679658478889634</c:v>
                </c:pt>
                <c:pt idx="58">
                  <c:v>7.0322647704589558</c:v>
                </c:pt>
                <c:pt idx="59">
                  <c:v>7.6674291233173149</c:v>
                </c:pt>
                <c:pt idx="60">
                  <c:v>7.8458962862757442</c:v>
                </c:pt>
                <c:pt idx="61">
                  <c:v>7.8978893278315043</c:v>
                </c:pt>
                <c:pt idx="62">
                  <c:v>7.9503572450991555</c:v>
                </c:pt>
                <c:pt idx="63">
                  <c:v>7.8816203596403689</c:v>
                </c:pt>
                <c:pt idx="64">
                  <c:v>7.8434714094972318</c:v>
                </c:pt>
                <c:pt idx="65">
                  <c:v>7.9510914325924924</c:v>
                </c:pt>
                <c:pt idx="66">
                  <c:v>7.78991494524979</c:v>
                </c:pt>
                <c:pt idx="67">
                  <c:v>7.9585101368308777</c:v>
                </c:pt>
                <c:pt idx="68">
                  <c:v>8.0256615806199942</c:v>
                </c:pt>
                <c:pt idx="69">
                  <c:v>8.2265621783580709</c:v>
                </c:pt>
                <c:pt idx="70">
                  <c:v>8.6784494580979672</c:v>
                </c:pt>
                <c:pt idx="71">
                  <c:v>8.6833284231104102</c:v>
                </c:pt>
                <c:pt idx="72">
                  <c:v>8.1731959790254169</c:v>
                </c:pt>
                <c:pt idx="73">
                  <c:v>8.6101178977733746</c:v>
                </c:pt>
                <c:pt idx="74">
                  <c:v>8.3070970921138567</c:v>
                </c:pt>
                <c:pt idx="75">
                  <c:v>9.0356280607241111</c:v>
                </c:pt>
                <c:pt idx="76">
                  <c:v>9.0034143748480595</c:v>
                </c:pt>
              </c:numCache>
            </c:numRef>
          </c:val>
          <c:smooth val="0"/>
          <c:extLst xmlns:c16r2="http://schemas.microsoft.com/office/drawing/2015/06/chart">
            <c:ext xmlns:c16="http://schemas.microsoft.com/office/drawing/2014/chart" uri="{C3380CC4-5D6E-409C-BE32-E72D297353CC}">
              <c16:uniqueId val="{00000002-A355-4FF2-BF64-C323DBC78BA4}"/>
            </c:ext>
          </c:extLst>
        </c:ser>
        <c:dLbls>
          <c:showLegendKey val="0"/>
          <c:showVal val="0"/>
          <c:showCatName val="0"/>
          <c:showSerName val="0"/>
          <c:showPercent val="0"/>
          <c:showBubbleSize val="0"/>
        </c:dLbls>
        <c:smooth val="0"/>
        <c:axId val="385657624"/>
        <c:axId val="385658016"/>
      </c:lineChart>
      <c:catAx>
        <c:axId val="3856576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385658016"/>
        <c:crosses val="autoZero"/>
        <c:auto val="1"/>
        <c:lblAlgn val="ctr"/>
        <c:lblOffset val="100"/>
        <c:noMultiLvlLbl val="0"/>
      </c:catAx>
      <c:valAx>
        <c:axId val="385658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385657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F4255CA9-98BE-4CA4-AE29-E7CFAA6CE307}" srcId="{0DB4C500-93C1-4CE4-AC56-6DD2FAE06FFE}" destId="{905714E7-D3D1-4916-886E-DC6E1FF73A16}" srcOrd="1" destOrd="0" parTransId="{91754EBC-0421-4EA7-BAD6-989EEBD5CEE6}" sibTransId="{A7572E83-5D7D-4CB3-8F9F-C9C5087D5632}"/>
    <dgm:cxn modelId="{5663950B-C584-4225-B57A-2DC588A6219C}" type="presOf" srcId="{C7707E2C-2F2A-4CEE-AA33-D0C89E9EABEB}" destId="{660A3C24-5BAF-4B03-B030-D64B68CAD622}" srcOrd="0" destOrd="0" presId="urn:microsoft.com/office/officeart/2005/8/layout/hierarchy3"/>
    <dgm:cxn modelId="{13C102F3-A0BF-44AD-AFEA-0FD9114046EA}" type="presOf" srcId="{2DC0D404-4DFC-491C-B95B-724920B420A3}" destId="{71580D6D-C17D-4923-94E4-94BC22B40C7A}"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D391552B-873A-4DCE-94D8-FDE9CA1D4EDD}" type="presOf" srcId="{DCC8A619-A2A6-4B91-AB49-1D64A6E26C15}" destId="{CDC1F74C-3BD6-4589-A537-1D8419AA4251}" srcOrd="1"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A20092DE-F090-4A35-B555-24B7C76430A6}" type="presOf" srcId="{94237239-E2AD-412D-83B5-47475A3443C5}" destId="{2810B4B2-87FE-42C0-808C-A3800A81EF25}" srcOrd="0" destOrd="0" presId="urn:microsoft.com/office/officeart/2005/8/layout/hierarchy3"/>
    <dgm:cxn modelId="{9BFAB8A2-0CAD-4EBA-AB66-538106F3B334}" type="presOf" srcId="{DCC8A619-A2A6-4B91-AB49-1D64A6E26C15}" destId="{F94DC143-015A-4398-BC8D-FCC089A81638}" srcOrd="0" destOrd="0" presId="urn:microsoft.com/office/officeart/2005/8/layout/hierarchy3"/>
    <dgm:cxn modelId="{9C33F688-7974-4BCF-B7F4-69981E1383CF}" type="presOf" srcId="{91754EBC-0421-4EA7-BAD6-989EEBD5CEE6}" destId="{85FD7CF3-84BF-4E34-B90F-F20EB29CCB5F}"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9979E924-9E49-4E4D-A442-9EDE4EBCB08D}" srcId="{21C51405-76E8-4A00-845A-86800666BB67}" destId="{C56580E1-8BC4-4F33-9F2B-5F2E13A105A0}" srcOrd="1" destOrd="0" parTransId="{2DC0D404-4DFC-491C-B95B-724920B420A3}" sibTransId="{ECE0EC69-6CB2-4E6A-B01B-CD627DED9241}"/>
    <dgm:cxn modelId="{43AB43D4-9715-4E4F-B8C8-5319166195B4}" type="presOf" srcId="{4D032C26-803F-4E1C-864A-6B0EA0993CFC}" destId="{E2A11D60-F863-4F86-810C-40CEA3ED63C6}" srcOrd="0" destOrd="0" presId="urn:microsoft.com/office/officeart/2005/8/layout/hierarchy3"/>
    <dgm:cxn modelId="{652F3C52-E5C3-4AB7-A5B7-E0E502D35052}" type="presOf" srcId="{8D42EC4D-7F27-4A8C-B61C-9A6F05BA267F}" destId="{9A970488-2247-4EB7-A492-AEAA6C8FA329}" srcOrd="0" destOrd="0" presId="urn:microsoft.com/office/officeart/2005/8/layout/hierarchy3"/>
    <dgm:cxn modelId="{63A6E6A6-2E02-452B-A6A4-1A270A24FE72}" type="presOf" srcId="{5DDE0134-6DA6-4DC7-8494-7F57ED4EB05C}" destId="{91EE09D6-B260-412B-A806-528785525829}" srcOrd="0" destOrd="0" presId="urn:microsoft.com/office/officeart/2005/8/layout/hierarchy3"/>
    <dgm:cxn modelId="{DDB7EA55-5787-4966-851A-79719FE66FBC}" type="presOf" srcId="{905714E7-D3D1-4916-886E-DC6E1FF73A16}" destId="{D6D0C84B-22FC-4FA7-8096-4ECF2B94127E}" srcOrd="0" destOrd="0" presId="urn:microsoft.com/office/officeart/2005/8/layout/hierarchy3"/>
    <dgm:cxn modelId="{E8EC4A6D-D5BD-4A29-AFA6-D4D92874641A}" type="presOf" srcId="{21C51405-76E8-4A00-845A-86800666BB67}" destId="{92746ED9-4F62-47FF-BAB1-3ED559BE362E}"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2A3C5745-FAA8-4EBF-8FC6-AB931BA6044B}" srcId="{62FFC75B-D0CF-42C1-8782-6232026BCEE9}" destId="{0DB4C500-93C1-4CE4-AC56-6DD2FAE06FFE}" srcOrd="0" destOrd="0" parTransId="{614C35A5-CA4B-4538-BA9B-476312CE9608}" sibTransId="{4BB243A7-762B-446D-83F6-9DC105001E6D}"/>
    <dgm:cxn modelId="{152DF227-5651-473F-9377-69314EE8718B}" type="presOf" srcId="{6A880E6D-DCE9-497A-B26E-EC2134FC4437}" destId="{0A19F72D-6CA7-497D-AE63-81944D703DF1}" srcOrd="0" destOrd="0" presId="urn:microsoft.com/office/officeart/2005/8/layout/hierarchy3"/>
    <dgm:cxn modelId="{476C634A-2C1A-4339-91EB-C001F6E6D26E}" type="presOf" srcId="{2B1A0796-63CE-4E96-9C4C-E6B3CA4669EB}" destId="{DA89D0B9-4088-4B1F-BA45-49A961AF3E62}" srcOrd="0" destOrd="0" presId="urn:microsoft.com/office/officeart/2005/8/layout/hierarchy3"/>
    <dgm:cxn modelId="{7CFF50FB-0094-4672-B424-E30B2B82642F}" type="presOf" srcId="{21C51405-76E8-4A00-845A-86800666BB67}" destId="{DA7FEB6A-E6E1-4B2E-94AC-17763021845B}" srcOrd="1" destOrd="0" presId="urn:microsoft.com/office/officeart/2005/8/layout/hierarchy3"/>
    <dgm:cxn modelId="{58A20992-9F37-4FEC-A62B-D28026189A90}" type="presOf" srcId="{0DB4C500-93C1-4CE4-AC56-6DD2FAE06FFE}" destId="{2122DD0E-AB83-4413-BC1E-F9D93DCEE517}" srcOrd="0"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BF9BC5A0-8E27-4C21-AFB0-E6F2873945C8}" type="presOf" srcId="{62FFC75B-D0CF-42C1-8782-6232026BCEE9}" destId="{423306B9-6C0F-40E8-8797-AC413DB05B7C}"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1D3B791B-A048-4A07-9000-C1858F52CE24}" type="presOf" srcId="{C56580E1-8BC4-4F33-9F2B-5F2E13A105A0}" destId="{54B080BA-24F3-4EA2-94A5-0DEF720DC6C4}" srcOrd="0" destOrd="0" presId="urn:microsoft.com/office/officeart/2005/8/layout/hierarchy3"/>
    <dgm:cxn modelId="{5AD73C51-A023-4C50-B98C-83ABD4620D0A}" type="presOf" srcId="{0DB4C500-93C1-4CE4-AC56-6DD2FAE06FFE}" destId="{ACDA8352-C935-4395-A1ED-363F3D3463B7}" srcOrd="1" destOrd="0" presId="urn:microsoft.com/office/officeart/2005/8/layout/hierarchy3"/>
    <dgm:cxn modelId="{DE705D5C-1679-44A9-B0EB-9C954E52FBD2}" type="presOf" srcId="{5BBEADFB-A26D-48B4-975E-C1D4E01E260D}" destId="{446E69E0-5647-45F4-A910-5F42E67674DE}" srcOrd="0" destOrd="0" presId="urn:microsoft.com/office/officeart/2005/8/layout/hierarchy3"/>
    <dgm:cxn modelId="{51824671-7521-4C9B-96B4-187EBFFBD4FB}" type="presParOf" srcId="{423306B9-6C0F-40E8-8797-AC413DB05B7C}" destId="{43259CBC-8528-45DF-B7BB-1C263489412C}" srcOrd="0" destOrd="0" presId="urn:microsoft.com/office/officeart/2005/8/layout/hierarchy3"/>
    <dgm:cxn modelId="{BF384BF1-AD53-4611-9D33-97B6BF5C61A6}" type="presParOf" srcId="{43259CBC-8528-45DF-B7BB-1C263489412C}" destId="{86660FFC-531D-440F-BF16-49F2DCF07CFB}" srcOrd="0" destOrd="0" presId="urn:microsoft.com/office/officeart/2005/8/layout/hierarchy3"/>
    <dgm:cxn modelId="{02D7E238-E67E-440A-BAB8-BB97519E2D16}" type="presParOf" srcId="{86660FFC-531D-440F-BF16-49F2DCF07CFB}" destId="{2122DD0E-AB83-4413-BC1E-F9D93DCEE517}" srcOrd="0" destOrd="0" presId="urn:microsoft.com/office/officeart/2005/8/layout/hierarchy3"/>
    <dgm:cxn modelId="{7FA2970D-C15B-4B25-B3D0-7C6B30E22BAD}" type="presParOf" srcId="{86660FFC-531D-440F-BF16-49F2DCF07CFB}" destId="{ACDA8352-C935-4395-A1ED-363F3D3463B7}" srcOrd="1" destOrd="0" presId="urn:microsoft.com/office/officeart/2005/8/layout/hierarchy3"/>
    <dgm:cxn modelId="{893D9753-2336-4E47-B8AD-0BB7F5C0BA8E}" type="presParOf" srcId="{43259CBC-8528-45DF-B7BB-1C263489412C}" destId="{C98EE6A4-7B0E-40C3-9965-831FD6224565}" srcOrd="1" destOrd="0" presId="urn:microsoft.com/office/officeart/2005/8/layout/hierarchy3"/>
    <dgm:cxn modelId="{4A8B020D-7C3A-4ABB-B469-0DAE20789F7A}" type="presParOf" srcId="{C98EE6A4-7B0E-40C3-9965-831FD6224565}" destId="{660A3C24-5BAF-4B03-B030-D64B68CAD622}" srcOrd="0" destOrd="0" presId="urn:microsoft.com/office/officeart/2005/8/layout/hierarchy3"/>
    <dgm:cxn modelId="{F49B198D-53A8-401C-B61C-59984BDD3CBF}" type="presParOf" srcId="{C98EE6A4-7B0E-40C3-9965-831FD6224565}" destId="{DA89D0B9-4088-4B1F-BA45-49A961AF3E62}" srcOrd="1" destOrd="0" presId="urn:microsoft.com/office/officeart/2005/8/layout/hierarchy3"/>
    <dgm:cxn modelId="{30F7E61C-487A-477D-95EE-9079D795768C}" type="presParOf" srcId="{C98EE6A4-7B0E-40C3-9965-831FD6224565}" destId="{85FD7CF3-84BF-4E34-B90F-F20EB29CCB5F}" srcOrd="2" destOrd="0" presId="urn:microsoft.com/office/officeart/2005/8/layout/hierarchy3"/>
    <dgm:cxn modelId="{3B264C61-EE14-4D97-91CC-FDED9D1AFDCC}" type="presParOf" srcId="{C98EE6A4-7B0E-40C3-9965-831FD6224565}" destId="{D6D0C84B-22FC-4FA7-8096-4ECF2B94127E}" srcOrd="3" destOrd="0" presId="urn:microsoft.com/office/officeart/2005/8/layout/hierarchy3"/>
    <dgm:cxn modelId="{F53B092B-4262-42B8-8715-519A65CAC123}" type="presParOf" srcId="{423306B9-6C0F-40E8-8797-AC413DB05B7C}" destId="{FDE64862-A61F-4E74-9C3F-981C72F8F80A}" srcOrd="1" destOrd="0" presId="urn:microsoft.com/office/officeart/2005/8/layout/hierarchy3"/>
    <dgm:cxn modelId="{7465EB6D-A484-4A10-BD9C-D09CE052B3CC}" type="presParOf" srcId="{FDE64862-A61F-4E74-9C3F-981C72F8F80A}" destId="{27509FA1-32BF-4AB7-A7D5-3BB42E5BE98A}" srcOrd="0" destOrd="0" presId="urn:microsoft.com/office/officeart/2005/8/layout/hierarchy3"/>
    <dgm:cxn modelId="{FC3743C8-E452-43A5-A8E5-CD87529C473E}" type="presParOf" srcId="{27509FA1-32BF-4AB7-A7D5-3BB42E5BE98A}" destId="{92746ED9-4F62-47FF-BAB1-3ED559BE362E}" srcOrd="0" destOrd="0" presId="urn:microsoft.com/office/officeart/2005/8/layout/hierarchy3"/>
    <dgm:cxn modelId="{6CC18164-3049-4622-AE32-D73FDED0626A}" type="presParOf" srcId="{27509FA1-32BF-4AB7-A7D5-3BB42E5BE98A}" destId="{DA7FEB6A-E6E1-4B2E-94AC-17763021845B}" srcOrd="1" destOrd="0" presId="urn:microsoft.com/office/officeart/2005/8/layout/hierarchy3"/>
    <dgm:cxn modelId="{1A989789-D2A7-469C-A632-9D86CAE3A418}" type="presParOf" srcId="{FDE64862-A61F-4E74-9C3F-981C72F8F80A}" destId="{E43D3BC4-380D-4548-A68D-96E1FFC4274F}" srcOrd="1" destOrd="0" presId="urn:microsoft.com/office/officeart/2005/8/layout/hierarchy3"/>
    <dgm:cxn modelId="{DB4F53A9-3C1A-4227-8EC1-45BA67C9D7ED}" type="presParOf" srcId="{E43D3BC4-380D-4548-A68D-96E1FFC4274F}" destId="{9A970488-2247-4EB7-A492-AEAA6C8FA329}" srcOrd="0" destOrd="0" presId="urn:microsoft.com/office/officeart/2005/8/layout/hierarchy3"/>
    <dgm:cxn modelId="{6F6BCF33-9C2C-4C0A-88DE-CCDC364197D1}" type="presParOf" srcId="{E43D3BC4-380D-4548-A68D-96E1FFC4274F}" destId="{446E69E0-5647-45F4-A910-5F42E67674DE}" srcOrd="1" destOrd="0" presId="urn:microsoft.com/office/officeart/2005/8/layout/hierarchy3"/>
    <dgm:cxn modelId="{9F356208-0E3D-4253-A8BE-70B14EC67063}" type="presParOf" srcId="{E43D3BC4-380D-4548-A68D-96E1FFC4274F}" destId="{71580D6D-C17D-4923-94E4-94BC22B40C7A}" srcOrd="2" destOrd="0" presId="urn:microsoft.com/office/officeart/2005/8/layout/hierarchy3"/>
    <dgm:cxn modelId="{3FBAD1B3-5297-45C0-A750-B5841B6AF49A}" type="presParOf" srcId="{E43D3BC4-380D-4548-A68D-96E1FFC4274F}" destId="{54B080BA-24F3-4EA2-94A5-0DEF720DC6C4}" srcOrd="3" destOrd="0" presId="urn:microsoft.com/office/officeart/2005/8/layout/hierarchy3"/>
    <dgm:cxn modelId="{420F1F05-2A78-46FC-87EA-6F4BB4B6D66A}" type="presParOf" srcId="{423306B9-6C0F-40E8-8797-AC413DB05B7C}" destId="{B7414F99-2121-4C9A-9E17-80000F8A3EEB}" srcOrd="2" destOrd="0" presId="urn:microsoft.com/office/officeart/2005/8/layout/hierarchy3"/>
    <dgm:cxn modelId="{841BC747-6C75-48DC-B2C1-D7AD719809BE}" type="presParOf" srcId="{B7414F99-2121-4C9A-9E17-80000F8A3EEB}" destId="{3AB4A62A-7CC0-41C4-A6D7-C408924CFEF5}" srcOrd="0" destOrd="0" presId="urn:microsoft.com/office/officeart/2005/8/layout/hierarchy3"/>
    <dgm:cxn modelId="{8FEACB8D-C326-425B-8FD8-04A6059915D9}" type="presParOf" srcId="{3AB4A62A-7CC0-41C4-A6D7-C408924CFEF5}" destId="{F94DC143-015A-4398-BC8D-FCC089A81638}" srcOrd="0" destOrd="0" presId="urn:microsoft.com/office/officeart/2005/8/layout/hierarchy3"/>
    <dgm:cxn modelId="{3032B264-E25C-4D5C-ACF7-E5C9E39E476D}" type="presParOf" srcId="{3AB4A62A-7CC0-41C4-A6D7-C408924CFEF5}" destId="{CDC1F74C-3BD6-4589-A537-1D8419AA4251}" srcOrd="1" destOrd="0" presId="urn:microsoft.com/office/officeart/2005/8/layout/hierarchy3"/>
    <dgm:cxn modelId="{F9745583-2C28-41DD-A017-2A4885B0ECB8}" type="presParOf" srcId="{B7414F99-2121-4C9A-9E17-80000F8A3EEB}" destId="{D4EB4989-C817-4B6B-B5DC-6E891C7832E2}" srcOrd="1" destOrd="0" presId="urn:microsoft.com/office/officeart/2005/8/layout/hierarchy3"/>
    <dgm:cxn modelId="{C02557E0-479A-4A2B-A590-A6EBFC5F169D}" type="presParOf" srcId="{D4EB4989-C817-4B6B-B5DC-6E891C7832E2}" destId="{0A19F72D-6CA7-497D-AE63-81944D703DF1}" srcOrd="0" destOrd="0" presId="urn:microsoft.com/office/officeart/2005/8/layout/hierarchy3"/>
    <dgm:cxn modelId="{D4612388-50BB-4F91-8231-000A83381938}" type="presParOf" srcId="{D4EB4989-C817-4B6B-B5DC-6E891C7832E2}" destId="{2810B4B2-87FE-42C0-808C-A3800A81EF25}" srcOrd="1" destOrd="0" presId="urn:microsoft.com/office/officeart/2005/8/layout/hierarchy3"/>
    <dgm:cxn modelId="{597BDD3B-76AB-42B6-BF38-F95C10757352}" type="presParOf" srcId="{D4EB4989-C817-4B6B-B5DC-6E891C7832E2}" destId="{91EE09D6-B260-412B-A806-528785525829}" srcOrd="2" destOrd="0" presId="urn:microsoft.com/office/officeart/2005/8/layout/hierarchy3"/>
    <dgm:cxn modelId="{04098CE9-4EA7-4C6B-BB41-0A1BAFE247EF}"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4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4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1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2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400"/>
            <a:t>数据</a:t>
          </a:r>
          <a:r>
            <a:rPr lang="zh-CN" altLang="en-US" sz="1400" dirty="0"/>
            <a:t>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D6EBB669-0507-48B5-AFCD-194D0C4877F0}" type="presOf" srcId="{8CC71BC1-6B57-49BE-A325-93FCB067E879}" destId="{3455D4AC-B1EA-4E4B-AF11-68854EE8204B}" srcOrd="1" destOrd="0" presId="urn:microsoft.com/office/officeart/2005/8/layout/process3"/>
    <dgm:cxn modelId="{6B8C3239-F718-4BA7-9CBE-39179ED56AAC}" type="presOf" srcId="{7490C29A-7446-456F-9C33-D9B02D396E88}" destId="{1D4DB2AE-16F1-49DF-98B6-13E48EBE43B4}" srcOrd="0" destOrd="1"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E7D4EEB-8EF3-47D7-A875-C2D833E6989F}" type="presOf" srcId="{5076DD9C-D6CD-4991-9F65-8612FEECFB7A}" destId="{93C6DE5E-968A-4ACD-B0A2-D92FCE1EFC33}" srcOrd="0" destOrd="0" presId="urn:microsoft.com/office/officeart/2005/8/layout/process3"/>
    <dgm:cxn modelId="{86FE4C06-DBAE-480F-9AA9-CF7F01F254BC}" type="presOf" srcId="{B538C3EF-B9C7-45EF-B62F-9254A7CB0514}" destId="{257AE856-8F62-408C-97F5-BE3E92CD75FB}" srcOrd="0" destOrd="0" presId="urn:microsoft.com/office/officeart/2005/8/layout/process3"/>
    <dgm:cxn modelId="{E96C1195-BB24-4FE2-B36F-4B69A5868437}" type="presOf" srcId="{9F9F17A1-D715-4EB3-95FB-25139E38B550}" destId="{882AAB93-9174-4C85-BA68-ED05BFC340F9}"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E4678F26-8B38-4599-B34F-CFB47923195E}" type="presOf" srcId="{5076DD9C-D6CD-4991-9F65-8612FEECFB7A}" destId="{4B2AA44D-FA13-47D5-8350-762DD0D92470}" srcOrd="1" destOrd="0" presId="urn:microsoft.com/office/officeart/2005/8/layout/process3"/>
    <dgm:cxn modelId="{AF6EA00D-0A70-4BB9-9F04-E32A0BCD1AB5}" type="presOf" srcId="{94835042-0347-4581-831D-6296EAFF49D2}" destId="{9E4B3084-4521-4BF6-85F5-D8B2E97C1E9B}"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866A8756-343F-42C6-ACA4-3EEDC5223FEC}" type="presOf" srcId="{83FFDDB7-953A-4D94-A586-2F48C037367E}" destId="{6340DEB0-987A-4E3E-A4B0-EBCE990AB663}" srcOrd="0" destOrd="0" presId="urn:microsoft.com/office/officeart/2005/8/layout/process3"/>
    <dgm:cxn modelId="{D687D728-30E8-4455-9AA3-044254C233A7}" type="presOf" srcId="{8CC71BC1-6B57-49BE-A325-93FCB067E879}" destId="{F1B64CA7-938F-4B73-9595-7BA3E9F58CA4}" srcOrd="0" destOrd="0"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519628C9-682F-4128-861A-49D3C82B2D14}" type="presOf" srcId="{0F3DDDFD-39CD-4C16-AF7B-1E316F2C6E66}" destId="{4B79B23C-FB3C-4FE3-9A85-713E0692835C}" srcOrd="0" destOrd="0" presId="urn:microsoft.com/office/officeart/2005/8/layout/process3"/>
    <dgm:cxn modelId="{D651B237-E3E8-4AA3-9C73-4F7933B67CE1}" type="presOf" srcId="{FA1A5507-5FE6-4194-8561-B2A3E43EC8EF}" destId="{C7FF4F2F-D820-4371-9053-0DF6013DF7A0}" srcOrd="0" destOrd="0" presId="urn:microsoft.com/office/officeart/2005/8/layout/process3"/>
    <dgm:cxn modelId="{AF33B8B4-0BEB-4A1A-8831-8D04C863954A}" type="presOf" srcId="{7F216EE5-74D0-449C-831F-40D2B254694D}" destId="{1D4DB2AE-16F1-49DF-98B6-13E48EBE43B4}" srcOrd="0"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1EFAA8AC-95F2-4294-9CAC-F61B65811BBF}" type="presOf" srcId="{B538C3EF-B9C7-45EF-B62F-9254A7CB0514}" destId="{0181AEED-0E55-4451-A246-58F106BA9CA1}" srcOrd="1"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481322DD-1956-4D46-9128-25AA09299496}" type="presOf" srcId="{FA1A5507-5FE6-4194-8561-B2A3E43EC8EF}" destId="{AC90F83E-9614-48A9-966B-306E12A859FB}" srcOrd="1" destOrd="0" presId="urn:microsoft.com/office/officeart/2005/8/layout/process3"/>
    <dgm:cxn modelId="{329B9B83-D77F-43CF-B5B8-CE0D193CDBC8}" type="presOf" srcId="{94835042-0347-4581-831D-6296EAFF49D2}" destId="{69717D54-C697-4871-A8CF-D68CAD2F2A63}"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0A91AB00-05AF-4F6C-9E0C-C85D1ABAD7C1}" type="presParOf" srcId="{4B79B23C-FB3C-4FE3-9A85-713E0692835C}" destId="{2AF1550A-91E2-4BCB-9374-C6CAB44958B9}" srcOrd="0" destOrd="0" presId="urn:microsoft.com/office/officeart/2005/8/layout/process3"/>
    <dgm:cxn modelId="{3DB2A4E1-1D6C-4A17-B313-23BFE9469207}" type="presParOf" srcId="{2AF1550A-91E2-4BCB-9374-C6CAB44958B9}" destId="{C7FF4F2F-D820-4371-9053-0DF6013DF7A0}" srcOrd="0" destOrd="0" presId="urn:microsoft.com/office/officeart/2005/8/layout/process3"/>
    <dgm:cxn modelId="{20D3E040-456E-41FF-862B-A796C014A883}" type="presParOf" srcId="{2AF1550A-91E2-4BCB-9374-C6CAB44958B9}" destId="{AC90F83E-9614-48A9-966B-306E12A859FB}" srcOrd="1" destOrd="0" presId="urn:microsoft.com/office/officeart/2005/8/layout/process3"/>
    <dgm:cxn modelId="{EE96FBEC-B5E4-447C-8619-862EB6586EC0}" type="presParOf" srcId="{2AF1550A-91E2-4BCB-9374-C6CAB44958B9}" destId="{882AAB93-9174-4C85-BA68-ED05BFC340F9}" srcOrd="2" destOrd="0" presId="urn:microsoft.com/office/officeart/2005/8/layout/process3"/>
    <dgm:cxn modelId="{09CD624F-E0D7-4095-B97E-AC6ECBB4D998}" type="presParOf" srcId="{4B79B23C-FB3C-4FE3-9A85-713E0692835C}" destId="{F1B64CA7-938F-4B73-9595-7BA3E9F58CA4}" srcOrd="1" destOrd="0" presId="urn:microsoft.com/office/officeart/2005/8/layout/process3"/>
    <dgm:cxn modelId="{67E8EA81-03E2-460B-947E-474680F0FB40}" type="presParOf" srcId="{F1B64CA7-938F-4B73-9595-7BA3E9F58CA4}" destId="{3455D4AC-B1EA-4E4B-AF11-68854EE8204B}" srcOrd="0" destOrd="0" presId="urn:microsoft.com/office/officeart/2005/8/layout/process3"/>
    <dgm:cxn modelId="{F1F9700B-AC52-4020-B886-B4DE8CA9192C}" type="presParOf" srcId="{4B79B23C-FB3C-4FE3-9A85-713E0692835C}" destId="{359CE130-C8B0-49A6-ADA7-A0E9E27F925D}" srcOrd="2" destOrd="0" presId="urn:microsoft.com/office/officeart/2005/8/layout/process3"/>
    <dgm:cxn modelId="{9E480803-7785-43DA-9E6B-C031F523C0C4}" type="presParOf" srcId="{359CE130-C8B0-49A6-ADA7-A0E9E27F925D}" destId="{257AE856-8F62-408C-97F5-BE3E92CD75FB}" srcOrd="0" destOrd="0" presId="urn:microsoft.com/office/officeart/2005/8/layout/process3"/>
    <dgm:cxn modelId="{9125892F-7AEE-4503-B430-6DC3CCA307E7}" type="presParOf" srcId="{359CE130-C8B0-49A6-ADA7-A0E9E27F925D}" destId="{0181AEED-0E55-4451-A246-58F106BA9CA1}" srcOrd="1" destOrd="0" presId="urn:microsoft.com/office/officeart/2005/8/layout/process3"/>
    <dgm:cxn modelId="{1D8A399B-5784-4E24-BF73-AD82AF14B5B9}" type="presParOf" srcId="{359CE130-C8B0-49A6-ADA7-A0E9E27F925D}" destId="{1D4DB2AE-16F1-49DF-98B6-13E48EBE43B4}" srcOrd="2" destOrd="0" presId="urn:microsoft.com/office/officeart/2005/8/layout/process3"/>
    <dgm:cxn modelId="{6F031F16-4164-44BF-8AA7-49461634A3AE}" type="presParOf" srcId="{4B79B23C-FB3C-4FE3-9A85-713E0692835C}" destId="{93C6DE5E-968A-4ACD-B0A2-D92FCE1EFC33}" srcOrd="3" destOrd="0" presId="urn:microsoft.com/office/officeart/2005/8/layout/process3"/>
    <dgm:cxn modelId="{1DDDC085-048A-4538-BF10-5CD61D9D4D1F}" type="presParOf" srcId="{93C6DE5E-968A-4ACD-B0A2-D92FCE1EFC33}" destId="{4B2AA44D-FA13-47D5-8350-762DD0D92470}" srcOrd="0" destOrd="0" presId="urn:microsoft.com/office/officeart/2005/8/layout/process3"/>
    <dgm:cxn modelId="{40EB1148-4BD3-4B27-BE57-A0CEE62BB878}" type="presParOf" srcId="{4B79B23C-FB3C-4FE3-9A85-713E0692835C}" destId="{12F41368-174E-4625-8C7E-CF4A1DB2DE60}" srcOrd="4" destOrd="0" presId="urn:microsoft.com/office/officeart/2005/8/layout/process3"/>
    <dgm:cxn modelId="{23B004BC-886C-4226-9D92-FE9888B3CD93}" type="presParOf" srcId="{12F41368-174E-4625-8C7E-CF4A1DB2DE60}" destId="{69717D54-C697-4871-A8CF-D68CAD2F2A63}" srcOrd="0" destOrd="0" presId="urn:microsoft.com/office/officeart/2005/8/layout/process3"/>
    <dgm:cxn modelId="{BD3EC17D-9D13-4563-BC2D-969ECAB3EFF1}" type="presParOf" srcId="{12F41368-174E-4625-8C7E-CF4A1DB2DE60}" destId="{9E4B3084-4521-4BF6-85F5-D8B2E97C1E9B}" srcOrd="1" destOrd="0" presId="urn:microsoft.com/office/officeart/2005/8/layout/process3"/>
    <dgm:cxn modelId="{923535E9-9335-485D-A377-AF31EA0C7C90}"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chemeClr val="bg1">
                  <a:lumMod val="65000"/>
                </a:schemeClr>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chemeClr val="bg1">
                  <a:lumMod val="65000"/>
                </a:schemeClr>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chemeClr val="bg1">
                  <a:lumMod val="65000"/>
                </a:schemeClr>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rgbClr val="FF0000"/>
              </a:solidFill>
            </a:rPr>
            <a:t>基于主动学习的多层级交互式特征分析方法研究</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rgbClr val="FF0000"/>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rgbClr val="FF0000"/>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2E650EA7-FDBF-4D89-B5BA-E2114B3E5AE5}" type="presOf" srcId="{299514BF-5A8F-4E5C-AC20-705FAD970C57}" destId="{2AC453B5-CEF3-4FE2-AB06-0646F5A88E84}" srcOrd="0" destOrd="2" presId="urn:microsoft.com/office/officeart/2008/layout/VerticalCurvedList"/>
    <dgm:cxn modelId="{5C2F8022-D337-4612-A260-DD2D810FE000}" type="presOf" srcId="{EB89F287-1E2B-4D7B-B849-A9AFDC62F93B}" destId="{0ADD1677-4BB9-411B-9F55-C6A8BB4AEFFE}" srcOrd="0" destOrd="0" presId="urn:microsoft.com/office/officeart/2008/layout/VerticalCurvedList"/>
    <dgm:cxn modelId="{D576F7E1-44F8-4798-955D-D0AB4D6B2948}" type="presOf" srcId="{D7A9A80B-B499-4CE9-B8B6-42D8B19FB683}" destId="{25CC8F4A-1A1B-4C3E-B9C9-3B2A7A2D0F66}" srcOrd="0" destOrd="0" presId="urn:microsoft.com/office/officeart/2008/layout/VerticalCurvedList"/>
    <dgm:cxn modelId="{60AA42B8-CDF0-4548-B137-AD6A826C5274}" type="presOf" srcId="{13CB7EC8-6ACD-4B77-8976-1FAD1A4C5C91}" destId="{2AC453B5-CEF3-4FE2-AB06-0646F5A88E84}" srcOrd="0" destOrd="5" presId="urn:microsoft.com/office/officeart/2008/layout/VerticalCurvedList"/>
    <dgm:cxn modelId="{4030EC9F-E563-4155-AADB-6B4042276777}" type="presOf" srcId="{D91B23D0-43B5-4C6B-BF71-684C58D6394F}" destId="{2AC453B5-CEF3-4FE2-AB06-0646F5A88E84}" srcOrd="0" destOrd="4"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B2145B78-FC1E-455E-AA54-210962C74614}" type="presOf" srcId="{A031629A-C912-46DE-9250-B3AB97DBFEF3}" destId="{4973CE0B-830B-42A8-8F41-45A257AA0B8B}"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2423C223-E29F-453E-8D21-129D1904356F}" type="presOf" srcId="{8D427307-CEAF-4DD7-BB85-8785E2DCDB7F}" destId="{2AC453B5-CEF3-4FE2-AB06-0646F5A88E84}" srcOrd="0" destOrd="0" presId="urn:microsoft.com/office/officeart/2008/layout/VerticalCurvedList"/>
    <dgm:cxn modelId="{4161FD65-DE63-490F-B91D-8CA837ADB799}" type="presOf" srcId="{EEC4CF63-C19C-4428-A191-567F637D3731}" destId="{2AC453B5-CEF3-4FE2-AB06-0646F5A88E84}" srcOrd="0" destOrd="3"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C5C0A401-3069-4270-8EF8-F3680D0E708B}" type="presOf" srcId="{CAD4A8F6-B95E-4BDC-BAF5-2C029DD1BC4D}" destId="{2AC453B5-CEF3-4FE2-AB06-0646F5A88E84}" srcOrd="0" destOrd="1"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4ABF218A-D81D-4E37-9DE3-5C28A58DB39C}"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781F030-0E00-434A-8A98-84249B0A4021}" srcId="{D91B23D0-43B5-4C6B-BF71-684C58D6394F}" destId="{13CB7EC8-6ACD-4B77-8976-1FAD1A4C5C91}" srcOrd="0" destOrd="0" parTransId="{B00B4B1C-8818-4EFF-93BB-6F0A0140578E}" sibTransId="{E98A7184-B0BA-44E0-8025-7EA6FF6CA5B5}"/>
    <dgm:cxn modelId="{4443FFAD-3381-4C1D-BC57-948761B07A0E}" type="presOf" srcId="{0C6CA62A-2507-4191-8334-84E9AE83554B}" destId="{49F3C08A-059A-4944-B0BE-9FED64C38273}" srcOrd="0" destOrd="0" presId="urn:microsoft.com/office/officeart/2008/layout/VerticalCurvedList"/>
    <dgm:cxn modelId="{02862EFB-DAC9-4126-B630-27DEC463DCB7}" type="presOf" srcId="{8D0D1380-200B-4E1B-A7CD-AF54E18225FA}" destId="{2AC453B5-CEF3-4FE2-AB06-0646F5A88E84}" srcOrd="0" destOrd="6"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06B795D4-6945-43F6-A517-7D8BC7004EBF}" type="presParOf" srcId="{777E6480-BB94-44CE-B407-D0500462E337}" destId="{029663F2-6083-4943-A4B6-B75B1725BCEF}" srcOrd="0" destOrd="0" presId="urn:microsoft.com/office/officeart/2008/layout/VerticalCurvedList"/>
    <dgm:cxn modelId="{8134C179-C4E8-4650-AE96-E9D537280724}" type="presParOf" srcId="{029663F2-6083-4943-A4B6-B75B1725BCEF}" destId="{D211633A-16B4-4697-B79D-94EAD020AF0A}" srcOrd="0" destOrd="0" presId="urn:microsoft.com/office/officeart/2008/layout/VerticalCurvedList"/>
    <dgm:cxn modelId="{930278E8-78C1-4A75-A563-39FC86D7BCF7}" type="presParOf" srcId="{D211633A-16B4-4697-B79D-94EAD020AF0A}" destId="{2B0DD12D-6EF4-4BF8-B02D-398F02F66379}" srcOrd="0" destOrd="0" presId="urn:microsoft.com/office/officeart/2008/layout/VerticalCurvedList"/>
    <dgm:cxn modelId="{513AF50C-2C7A-4623-A47C-0D7F5ED85905}" type="presParOf" srcId="{D211633A-16B4-4697-B79D-94EAD020AF0A}" destId="{25CC8F4A-1A1B-4C3E-B9C9-3B2A7A2D0F66}" srcOrd="1" destOrd="0" presId="urn:microsoft.com/office/officeart/2008/layout/VerticalCurvedList"/>
    <dgm:cxn modelId="{B3B54297-ABC8-4F9D-A1BF-1A2794325B4C}" type="presParOf" srcId="{D211633A-16B4-4697-B79D-94EAD020AF0A}" destId="{3901E994-EF88-4B55-B333-8B5DC2C1FE64}" srcOrd="2" destOrd="0" presId="urn:microsoft.com/office/officeart/2008/layout/VerticalCurvedList"/>
    <dgm:cxn modelId="{EFE81ED5-9DC3-43B6-97DE-BA0FBF3B70A7}" type="presParOf" srcId="{D211633A-16B4-4697-B79D-94EAD020AF0A}" destId="{8EACEE7C-B326-44FB-9A91-8726F31EDF2B}" srcOrd="3" destOrd="0" presId="urn:microsoft.com/office/officeart/2008/layout/VerticalCurvedList"/>
    <dgm:cxn modelId="{B4C954A6-866B-4018-9AF3-247BB895CE2F}" type="presParOf" srcId="{029663F2-6083-4943-A4B6-B75B1725BCEF}" destId="{4973CE0B-830B-42A8-8F41-45A257AA0B8B}" srcOrd="1" destOrd="0" presId="urn:microsoft.com/office/officeart/2008/layout/VerticalCurvedList"/>
    <dgm:cxn modelId="{F0AD7EB3-43DA-4A7B-A07F-1F1AA0F350F0}" type="presParOf" srcId="{029663F2-6083-4943-A4B6-B75B1725BCEF}" destId="{966750C1-A861-452C-9609-15612A3DFCF5}" srcOrd="2" destOrd="0" presId="urn:microsoft.com/office/officeart/2008/layout/VerticalCurvedList"/>
    <dgm:cxn modelId="{FA016ABD-572A-4176-97FE-5A44F5BB1DCD}" type="presParOf" srcId="{966750C1-A861-452C-9609-15612A3DFCF5}" destId="{2C32AA3C-C21E-444B-8009-13B7F44A3DFC}" srcOrd="0" destOrd="0" presId="urn:microsoft.com/office/officeart/2008/layout/VerticalCurvedList"/>
    <dgm:cxn modelId="{719F1BE5-0F6A-4550-ABA9-3BE4A7B607FD}" type="presParOf" srcId="{029663F2-6083-4943-A4B6-B75B1725BCEF}" destId="{0ADD1677-4BB9-411B-9F55-C6A8BB4AEFFE}" srcOrd="3" destOrd="0" presId="urn:microsoft.com/office/officeart/2008/layout/VerticalCurvedList"/>
    <dgm:cxn modelId="{33DF711E-440A-410A-97E5-FC8F611530C7}" type="presParOf" srcId="{029663F2-6083-4943-A4B6-B75B1725BCEF}" destId="{A9BE9254-C053-4EAB-8F29-0CEF5AEEC494}" srcOrd="4" destOrd="0" presId="urn:microsoft.com/office/officeart/2008/layout/VerticalCurvedList"/>
    <dgm:cxn modelId="{716E6B3D-C4C1-4618-8F3F-5B138A99A48E}" type="presParOf" srcId="{A9BE9254-C053-4EAB-8F29-0CEF5AEEC494}" destId="{D5EA4CD6-8560-493F-8996-3B38ECA26A5D}" srcOrd="0" destOrd="0" presId="urn:microsoft.com/office/officeart/2008/layout/VerticalCurvedList"/>
    <dgm:cxn modelId="{1F4C37BD-100F-4ADE-8659-5416D743AB05}" type="presParOf" srcId="{029663F2-6083-4943-A4B6-B75B1725BCEF}" destId="{2AC453B5-CEF3-4FE2-AB06-0646F5A88E84}" srcOrd="5" destOrd="0" presId="urn:microsoft.com/office/officeart/2008/layout/VerticalCurvedList"/>
    <dgm:cxn modelId="{19C9DF39-3054-46B3-81EB-2B7CBB355F16}" type="presParOf" srcId="{029663F2-6083-4943-A4B6-B75B1725BCEF}" destId="{1B5A28ED-1C55-46F1-99FA-328BCE561B4A}" srcOrd="6" destOrd="0" presId="urn:microsoft.com/office/officeart/2008/layout/VerticalCurvedList"/>
    <dgm:cxn modelId="{5B47103B-B4E6-4169-A909-811C95B494C8}" type="presParOf" srcId="{1B5A28ED-1C55-46F1-99FA-328BCE561B4A}" destId="{2E10788D-F76E-483E-B3FF-9B6A38A71BF2}" srcOrd="0" destOrd="0" presId="urn:microsoft.com/office/officeart/2008/layout/VerticalCurvedList"/>
    <dgm:cxn modelId="{84B4334C-AAC0-49D0-B18F-9A1EE2C8AEA0}" type="presParOf" srcId="{029663F2-6083-4943-A4B6-B75B1725BCEF}" destId="{49F3C08A-059A-4944-B0BE-9FED64C38273}" srcOrd="7" destOrd="0" presId="urn:microsoft.com/office/officeart/2008/layout/VerticalCurvedList"/>
    <dgm:cxn modelId="{74864D79-AF92-4D0D-BB58-BBF40471ABB4}" type="presParOf" srcId="{029663F2-6083-4943-A4B6-B75B1725BCEF}" destId="{31FCCC1D-41B1-4F4D-AD60-B8479B1A58C5}" srcOrd="8" destOrd="0" presId="urn:microsoft.com/office/officeart/2008/layout/VerticalCurvedList"/>
    <dgm:cxn modelId="{E2B22002-C93E-4D53-AD5F-BF3D4A00F030}"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AF4B5316-C5DB-4B56-B12E-36D014A7667C}" type="presOf" srcId="{5B190AF3-AD8E-4B2F-B8C8-FD0DA40B2174}" destId="{AE8A46A3-FEA9-43A6-AF59-3B1111B88F1F}"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54FC59E8-EE84-4CF8-B6E8-3A798944C6F9}" type="presOf" srcId="{9DC03F21-BED6-4B51-9D65-71360D809B66}" destId="{9FB7942C-2A36-47D2-8A6D-979AE590B49B}"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52EB6D71-E2FA-45D8-B5B0-B24E97B8B72B}" type="presOf" srcId="{B012B291-A616-4BC6-9370-CD9321A1E47C}" destId="{CBE46D69-316A-4A66-A2B7-94AAEAF8BAC2}"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2DC084A9-F08E-4A1D-87A4-78AD721C605E}" type="presOf" srcId="{FF6ED301-4437-4961-940C-1414E305B443}" destId="{331B85EC-7C50-4F61-806E-5DC3B2D805D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EAADAB53-2922-4A04-A45D-5C072AA63610}" srcId="{B012B291-A616-4BC6-9370-CD9321A1E47C}" destId="{BCAE19AC-0635-41A0-B93E-14388F7990CC}" srcOrd="0" destOrd="0" parTransId="{72123EA6-FC30-4F3C-88BA-EDC0A05A3CD6}" sibTransId="{5B190AF3-AD8E-4B2F-B8C8-FD0DA40B2174}"/>
    <dgm:cxn modelId="{0700D8FE-AA23-4E96-B50A-B68354623957}" type="presOf" srcId="{6DC79F61-FF8F-49E6-82E9-D9AFB5ECAAE6}" destId="{B3061133-6317-42B1-B159-5E6466D19DFA}"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3F819187-40AE-48B5-A183-F7EF245BEE34}" type="presOf" srcId="{D2A4F74C-C46D-43A3-A2A0-3EA62AD791AB}" destId="{E46DEA03-1C15-497B-B069-84FC88716F6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0BDA4E8D-F1EA-4CA9-8E9E-3CEC4B0BC43D}" type="presOf" srcId="{BCAE19AC-0635-41A0-B93E-14388F7990CC}" destId="{517ABFBA-4E0D-4BE7-B229-3797C115DB4D}"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2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2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8167D70E-F56C-4E45-B5C3-843FED549304}">
      <dgm:prSet phldrT="[文本]" custT="1"/>
      <dgm:spPr/>
      <dgm:t>
        <a:bodyPr/>
        <a:lstStyle/>
        <a:p>
          <a:r>
            <a:rPr lang="zh-CN" altLang="en-US" sz="1100" dirty="0"/>
            <a:t>处理稀疏性数据</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2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处理冗余属性</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1C789B2C-D981-4185-8F6A-301E17AF61AC}">
      <dgm:prSet phldrT="[文本]" custT="1"/>
      <dgm:spPr/>
      <dgm:t>
        <a:bodyPr/>
        <a:lstStyle/>
        <a:p>
          <a:r>
            <a:rPr lang="zh-CN" altLang="en-US" sz="1100" dirty="0"/>
            <a:t>处理不相关属性数据</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7F2C34B6-AD4C-417F-9532-746169E9FAD9}" type="presOf" srcId="{1C789B2C-D981-4185-8F6A-301E17AF61AC}" destId="{6340DEB0-987A-4E3E-A4B0-EBCE990AB663}" srcOrd="0" destOrd="0" presId="urn:microsoft.com/office/officeart/2005/8/layout/process3"/>
    <dgm:cxn modelId="{1290C3F7-7E3B-4967-9B9C-FE85D9FFA1B5}" type="presOf" srcId="{FA1A5507-5FE6-4194-8561-B2A3E43EC8EF}" destId="{AC90F83E-9614-48A9-966B-306E12A859FB}" srcOrd="1" destOrd="0" presId="urn:microsoft.com/office/officeart/2005/8/layout/process3"/>
    <dgm:cxn modelId="{7C0E5279-34D6-467E-883F-95B6CB4C2AF1}" type="presOf" srcId="{8CC71BC1-6B57-49BE-A325-93FCB067E879}" destId="{F1B64CA7-938F-4B73-9595-7BA3E9F58CA4}" srcOrd="0" destOrd="0" presId="urn:microsoft.com/office/officeart/2005/8/layout/process3"/>
    <dgm:cxn modelId="{8BA521BA-7974-4992-B244-05E288FC2151}" type="presOf" srcId="{94835042-0347-4581-831D-6296EAFF49D2}" destId="{9E4B3084-4521-4BF6-85F5-D8B2E97C1E9B}" srcOrd="1" destOrd="0" presId="urn:microsoft.com/office/officeart/2005/8/layout/process3"/>
    <dgm:cxn modelId="{D9B66497-86E9-40EC-86B4-C6C4D2E88009}" type="presOf" srcId="{8167D70E-F56C-4E45-B5C3-843FED549304}" destId="{882AAB93-9174-4C85-BA68-ED05BFC340F9}" srcOrd="0" destOrd="0" presId="urn:microsoft.com/office/officeart/2005/8/layout/process3"/>
    <dgm:cxn modelId="{3E91B1F8-32B6-459C-81E2-75FAF6441389}" type="presOf" srcId="{94835042-0347-4581-831D-6296EAFF49D2}" destId="{69717D54-C697-4871-A8CF-D68CAD2F2A63}" srcOrd="0" destOrd="0" presId="urn:microsoft.com/office/officeart/2005/8/layout/process3"/>
    <dgm:cxn modelId="{71048150-9ACC-4352-BB9D-C5310AC0FFD8}" srcId="{94835042-0347-4581-831D-6296EAFF49D2}" destId="{1C789B2C-D981-4185-8F6A-301E17AF61AC}" srcOrd="0" destOrd="0" parTransId="{CBF7849D-136D-4314-8620-8A5E6E426A26}" sibTransId="{D47E4901-863D-428A-A8FA-E32D9ADDEB19}"/>
    <dgm:cxn modelId="{29F06A8A-9C14-42A1-A6C3-3A777AE8D0F3}" srcId="{79856214-2FB3-4C5F-ACD4-F571D3D2599A}" destId="{BA5A5126-F134-435E-B208-129A2A9D36C4}" srcOrd="0" destOrd="0" parTransId="{81E007D8-C23E-4945-AA37-7649BD92C91D}" sibTransId="{7C7A0603-541A-4723-A10B-FB9F6A12EF20}"/>
    <dgm:cxn modelId="{BACAFDA8-D1CB-4229-94AF-54A005770660}" type="presOf" srcId="{79856214-2FB3-4C5F-ACD4-F571D3D2599A}" destId="{0573E28D-9D38-47ED-95F0-6150F5824CAE}" srcOrd="1" destOrd="0" presId="urn:microsoft.com/office/officeart/2005/8/layout/process3"/>
    <dgm:cxn modelId="{0A266188-2983-4759-A3AD-77130C198518}" type="presOf" srcId="{BA5A5126-F134-435E-B208-129A2A9D36C4}" destId="{EFD5868C-5F74-49C4-9977-FA2FB395ED45}" srcOrd="0"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201C3F93-5F14-422A-B93D-8B3BF7D170F9}" type="presOf" srcId="{474CDC7F-33D6-4475-850D-12A5EC947A01}" destId="{E313F30D-804A-4B7C-A7A9-8E5AE7326E91}" srcOrd="0" destOrd="0" presId="urn:microsoft.com/office/officeart/2005/8/layout/process3"/>
    <dgm:cxn modelId="{39082C6A-E4D3-4CB1-9DF8-11B225BB1BFC}" type="presOf" srcId="{FA1A5507-5FE6-4194-8561-B2A3E43EC8EF}" destId="{C7FF4F2F-D820-4371-9053-0DF6013DF7A0}" srcOrd="0" destOrd="0" presId="urn:microsoft.com/office/officeart/2005/8/layout/process3"/>
    <dgm:cxn modelId="{C2843442-4BC1-461A-8F04-5ACFFE39440B}" type="presOf" srcId="{0F3DDDFD-39CD-4C16-AF7B-1E316F2C6E66}" destId="{4B79B23C-FB3C-4FE3-9A85-713E0692835C}" srcOrd="0" destOrd="0" presId="urn:microsoft.com/office/officeart/2005/8/layout/process3"/>
    <dgm:cxn modelId="{A89F64BC-E169-42FC-A043-0263033F9A6B}" type="presOf" srcId="{79856214-2FB3-4C5F-ACD4-F571D3D2599A}" destId="{29D80899-3DF0-4894-9297-10164747421C}" srcOrd="0" destOrd="0" presId="urn:microsoft.com/office/officeart/2005/8/layout/process3"/>
    <dgm:cxn modelId="{2524AE0D-533A-4EFF-9A29-2D1F5DCB6612}" srcId="{0F3DDDFD-39CD-4C16-AF7B-1E316F2C6E66}" destId="{79856214-2FB3-4C5F-ACD4-F571D3D2599A}" srcOrd="2" destOrd="0" parTransId="{2D5EF9F1-2834-425E-A3B5-04DC409B6AF9}" sibTransId="{E51CA921-8CBB-4722-88AE-D426573D0594}"/>
    <dgm:cxn modelId="{122CCEDC-3A94-4C55-A6D7-65476A6313B4}" type="presOf" srcId="{474CDC7F-33D6-4475-850D-12A5EC947A01}" destId="{638949A8-86CA-4456-8B1A-EB95582713D9}"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FB7C1938-8247-4D48-8DBB-3940FC6EF710}" type="presOf" srcId="{8CC71BC1-6B57-49BE-A325-93FCB067E879}" destId="{3455D4AC-B1EA-4E4B-AF11-68854EE8204B}" srcOrd="1"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E1B1B177-0C9B-416F-B8E7-C009BBCAF017}" type="presParOf" srcId="{4B79B23C-FB3C-4FE3-9A85-713E0692835C}" destId="{2AF1550A-91E2-4BCB-9374-C6CAB44958B9}" srcOrd="0" destOrd="0" presId="urn:microsoft.com/office/officeart/2005/8/layout/process3"/>
    <dgm:cxn modelId="{A04E5F8D-E966-4100-BFAB-AE270E97DA43}" type="presParOf" srcId="{2AF1550A-91E2-4BCB-9374-C6CAB44958B9}" destId="{C7FF4F2F-D820-4371-9053-0DF6013DF7A0}" srcOrd="0" destOrd="0" presId="urn:microsoft.com/office/officeart/2005/8/layout/process3"/>
    <dgm:cxn modelId="{9C493392-ED59-4843-8EDF-E264814CDFEC}" type="presParOf" srcId="{2AF1550A-91E2-4BCB-9374-C6CAB44958B9}" destId="{AC90F83E-9614-48A9-966B-306E12A859FB}" srcOrd="1" destOrd="0" presId="urn:microsoft.com/office/officeart/2005/8/layout/process3"/>
    <dgm:cxn modelId="{F12F0FF5-060D-4452-96A9-C7D022062992}" type="presParOf" srcId="{2AF1550A-91E2-4BCB-9374-C6CAB44958B9}" destId="{882AAB93-9174-4C85-BA68-ED05BFC340F9}" srcOrd="2" destOrd="0" presId="urn:microsoft.com/office/officeart/2005/8/layout/process3"/>
    <dgm:cxn modelId="{5C07819D-C5F8-4FDB-AB20-BAA3AAF2ED1D}" type="presParOf" srcId="{4B79B23C-FB3C-4FE3-9A85-713E0692835C}" destId="{F1B64CA7-938F-4B73-9595-7BA3E9F58CA4}" srcOrd="1" destOrd="0" presId="urn:microsoft.com/office/officeart/2005/8/layout/process3"/>
    <dgm:cxn modelId="{48FE1DDE-D9F4-4253-B436-03E3A4206C8F}" type="presParOf" srcId="{F1B64CA7-938F-4B73-9595-7BA3E9F58CA4}" destId="{3455D4AC-B1EA-4E4B-AF11-68854EE8204B}" srcOrd="0" destOrd="0" presId="urn:microsoft.com/office/officeart/2005/8/layout/process3"/>
    <dgm:cxn modelId="{B7C3CC2D-37BA-42D4-A753-CF907B914C13}" type="presParOf" srcId="{4B79B23C-FB3C-4FE3-9A85-713E0692835C}" destId="{12F41368-174E-4625-8C7E-CF4A1DB2DE60}" srcOrd="2" destOrd="0" presId="urn:microsoft.com/office/officeart/2005/8/layout/process3"/>
    <dgm:cxn modelId="{ED2D4541-8970-49C4-9DC1-2F386C8C9803}" type="presParOf" srcId="{12F41368-174E-4625-8C7E-CF4A1DB2DE60}" destId="{69717D54-C697-4871-A8CF-D68CAD2F2A63}" srcOrd="0" destOrd="0" presId="urn:microsoft.com/office/officeart/2005/8/layout/process3"/>
    <dgm:cxn modelId="{03157EAF-CF3F-4F90-9620-1C1AD640922E}" type="presParOf" srcId="{12F41368-174E-4625-8C7E-CF4A1DB2DE60}" destId="{9E4B3084-4521-4BF6-85F5-D8B2E97C1E9B}" srcOrd="1" destOrd="0" presId="urn:microsoft.com/office/officeart/2005/8/layout/process3"/>
    <dgm:cxn modelId="{B918F0CA-E9A3-46FA-9DA4-88325014BDBF}" type="presParOf" srcId="{12F41368-174E-4625-8C7E-CF4A1DB2DE60}" destId="{6340DEB0-987A-4E3E-A4B0-EBCE990AB663}" srcOrd="2" destOrd="0" presId="urn:microsoft.com/office/officeart/2005/8/layout/process3"/>
    <dgm:cxn modelId="{8BBC7E9B-D635-413B-9D3C-097054721BF4}" type="presParOf" srcId="{4B79B23C-FB3C-4FE3-9A85-713E0692835C}" destId="{E313F30D-804A-4B7C-A7A9-8E5AE7326E91}" srcOrd="3" destOrd="0" presId="urn:microsoft.com/office/officeart/2005/8/layout/process3"/>
    <dgm:cxn modelId="{91AC9526-907A-493D-BDB2-8C043AF54A7C}" type="presParOf" srcId="{E313F30D-804A-4B7C-A7A9-8E5AE7326E91}" destId="{638949A8-86CA-4456-8B1A-EB95582713D9}" srcOrd="0" destOrd="0" presId="urn:microsoft.com/office/officeart/2005/8/layout/process3"/>
    <dgm:cxn modelId="{19FA438A-0D10-4FB0-BB96-30D65AF199BA}" type="presParOf" srcId="{4B79B23C-FB3C-4FE3-9A85-713E0692835C}" destId="{4913D8AC-AF7C-4CFE-94AC-352690A6FBBD}" srcOrd="4" destOrd="0" presId="urn:microsoft.com/office/officeart/2005/8/layout/process3"/>
    <dgm:cxn modelId="{C45E2BC9-BAFF-4F0E-B918-189C74BACDCB}" type="presParOf" srcId="{4913D8AC-AF7C-4CFE-94AC-352690A6FBBD}" destId="{29D80899-3DF0-4894-9297-10164747421C}" srcOrd="0" destOrd="0" presId="urn:microsoft.com/office/officeart/2005/8/layout/process3"/>
    <dgm:cxn modelId="{E1718CCE-4F5D-4155-BA66-0D2E4CE7D279}" type="presParOf" srcId="{4913D8AC-AF7C-4CFE-94AC-352690A6FBBD}" destId="{0573E28D-9D38-47ED-95F0-6150F5824CAE}" srcOrd="1" destOrd="0" presId="urn:microsoft.com/office/officeart/2005/8/layout/process3"/>
    <dgm:cxn modelId="{30135B6E-910F-4967-B68E-528B786E9E6D}"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6E30F2CA-4C79-404E-B029-A9AC548906D4}" type="presOf" srcId="{8D427307-CEAF-4DD7-BB85-8785E2DCDB7F}" destId="{2AC453B5-CEF3-4FE2-AB06-0646F5A88E84}" srcOrd="0" destOrd="0" presId="urn:microsoft.com/office/officeart/2008/layout/VerticalCurvedList"/>
    <dgm:cxn modelId="{12ECF312-B15F-43A2-A58B-689ABCF0CE54}"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0BB1AA65-073E-4B46-9901-2989BC46FDF7}" type="presOf" srcId="{13CB7EC8-6ACD-4B77-8976-1FAD1A4C5C91}" destId="{2AC453B5-CEF3-4FE2-AB06-0646F5A88E84}" srcOrd="0" destOrd="5" presId="urn:microsoft.com/office/officeart/2008/layout/VerticalCurvedList"/>
    <dgm:cxn modelId="{7D031482-AE8A-48F1-9AD6-1326E7BB2D4C}" type="presOf" srcId="{EEC4CF63-C19C-4428-A191-567F637D3731}" destId="{2AC453B5-CEF3-4FE2-AB06-0646F5A88E84}" srcOrd="0" destOrd="3"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7F265BF-85B5-4D9D-9F75-8F0257732F3E}" type="presOf" srcId="{D91B23D0-43B5-4C6B-BF71-684C58D6394F}" destId="{2AC453B5-CEF3-4FE2-AB06-0646F5A88E84}" srcOrd="0" destOrd="4"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D0F69B01-A46C-4B8E-BA6C-CA7ABE4D165E}"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9D5A0FE1-E111-4E5E-BF14-005848CBD399}" srcId="{534D5989-8F4D-4258-8225-B724768E9233}" destId="{A031629A-C912-46DE-9250-B3AB97DBFEF3}" srcOrd="0" destOrd="0" parTransId="{D4DB4B43-FE32-40E2-A322-C82FEF4FD8CF}" sibTransId="{D7A9A80B-B499-4CE9-B8B6-42D8B19FB683}"/>
    <dgm:cxn modelId="{E1170544-F69F-42D0-A169-B2FBF5C04D8D}" srcId="{D91B23D0-43B5-4C6B-BF71-684C58D6394F}" destId="{8D0D1380-200B-4E1B-A7CD-AF54E18225FA}" srcOrd="1" destOrd="0" parTransId="{FDF76EE7-E998-4223-9BC9-176A563D2522}" sibTransId="{E82CCD8A-367C-4DFB-916C-69A69DA67B9B}"/>
    <dgm:cxn modelId="{717D24A9-A38C-47F8-95BF-D5F7EA0AB609}" type="presOf" srcId="{534D5989-8F4D-4258-8225-B724768E9233}" destId="{777E6480-BB94-44CE-B407-D0500462E337}" srcOrd="0" destOrd="0" presId="urn:microsoft.com/office/officeart/2008/layout/VerticalCurvedList"/>
    <dgm:cxn modelId="{6DE6DF1B-8A61-49E2-B0F8-5AE7A9CC5EAB}" type="presOf" srcId="{8D0D1380-200B-4E1B-A7CD-AF54E18225FA}" destId="{2AC453B5-CEF3-4FE2-AB06-0646F5A88E84}" srcOrd="0" destOrd="6" presId="urn:microsoft.com/office/officeart/2008/layout/VerticalCurvedList"/>
    <dgm:cxn modelId="{29B0C78F-F08F-4C9C-81DC-273C8369DECC}" type="presOf" srcId="{299514BF-5A8F-4E5C-AC20-705FAD970C57}" destId="{2AC453B5-CEF3-4FE2-AB06-0646F5A88E84}" srcOrd="0" destOrd="2" presId="urn:microsoft.com/office/officeart/2008/layout/VerticalCurvedList"/>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14560BD8-FEB6-4AC3-8464-ADA742CCF85A}" type="presOf" srcId="{FE0B8CEE-7931-4C6C-ABAD-786E9B835F96}" destId="{25B85B47-B55F-40A6-95E0-5ED6A9B870BF}" srcOrd="0" destOrd="0" presId="urn:microsoft.com/office/officeart/2005/8/layout/vList2"/>
    <dgm:cxn modelId="{3E26E228-74FB-45B4-83AA-5C475A38C449}" type="presOf" srcId="{ED717D3C-12D7-4C82-9A24-C9144B86E759}" destId="{0BD9CFF3-BD5C-4496-A5C0-71614AF6C6BB}"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81844523-5C48-460A-922D-E960DB747C5E}" srcId="{CAD4A8F6-B95E-4BDC-BAF5-2C029DD1BC4D}" destId="{299514BF-5A8F-4E5C-AC20-705FAD970C57}" srcOrd="0" destOrd="0" parTransId="{3CF1E8CF-6C4C-4B0F-B22C-4E8EDB9C7C60}" sibTransId="{8F419448-0960-45AD-BEB8-03E2571861C2}"/>
    <dgm:cxn modelId="{DE59890B-4735-41BB-BEF5-3085338F335E}" srcId="{534D5989-8F4D-4258-8225-B724768E9233}" destId="{EB89F287-1E2B-4D7B-B849-A9AFDC62F93B}" srcOrd="1" destOrd="0" parTransId="{00C42D0B-B035-453B-9E41-E8146F1CB2D7}" sibTransId="{0694A177-C62B-4B8C-B037-AC2CD5D826EF}"/>
    <dgm:cxn modelId="{29B54AA2-4297-4BAE-A350-501C279883B5}" type="presOf" srcId="{13CB7EC8-6ACD-4B77-8976-1FAD1A4C5C91}" destId="{2AC453B5-CEF3-4FE2-AB06-0646F5A88E84}" srcOrd="0" destOrd="5"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2" destOrd="0" parTransId="{82F61772-1C04-4322-8790-54D95F2EEAF1}" sibTransId="{C89D5316-09E0-4799-A018-26A1EB22C526}"/>
    <dgm:cxn modelId="{7588A555-F9CE-49E4-B539-F0B799B59D68}" type="presOf" srcId="{EB89F287-1E2B-4D7B-B849-A9AFDC62F93B}" destId="{0ADD1677-4BB9-411B-9F55-C6A8BB4AEFFE}"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4781F030-0E00-434A-8A98-84249B0A4021}" srcId="{D91B23D0-43B5-4C6B-BF71-684C58D6394F}" destId="{13CB7EC8-6ACD-4B77-8976-1FAD1A4C5C91}" srcOrd="0" destOrd="0" parTransId="{B00B4B1C-8818-4EFF-93BB-6F0A0140578E}" sibTransId="{E98A7184-B0BA-44E0-8025-7EA6FF6CA5B5}"/>
    <dgm:cxn modelId="{AA29BC8F-E771-44E1-99D3-3B0049869E72}" type="presOf" srcId="{CAD4A8F6-B95E-4BDC-BAF5-2C029DD1BC4D}" destId="{2AC453B5-CEF3-4FE2-AB06-0646F5A88E84}" srcOrd="0" destOrd="1" presId="urn:microsoft.com/office/officeart/2008/layout/VerticalCurvedList"/>
    <dgm:cxn modelId="{D1C608B8-2AB3-44C9-8847-F9A4FCC6636C}" type="presOf" srcId="{D91B23D0-43B5-4C6B-BF71-684C58D6394F}" destId="{2AC453B5-CEF3-4FE2-AB06-0646F5A88E84}" srcOrd="0" destOrd="4" presId="urn:microsoft.com/office/officeart/2008/layout/VerticalCurvedList"/>
    <dgm:cxn modelId="{0AB6B438-79CE-465E-A1BE-7697A5502562}" type="presOf" srcId="{0C6CA62A-2507-4191-8334-84E9AE83554B}" destId="{49F3C08A-059A-4944-B0BE-9FED64C38273}"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B9F9B73-F022-449C-A114-3D2F84D3F5E2}" type="presOf" srcId="{8D427307-CEAF-4DD7-BB85-8785E2DCDB7F}" destId="{2AC453B5-CEF3-4FE2-AB06-0646F5A88E84}" srcOrd="0" destOrd="0" presId="urn:microsoft.com/office/officeart/2008/layout/VerticalCurvedList"/>
    <dgm:cxn modelId="{4C7A3262-32F5-4403-BA42-81CB684200A8}" type="presOf" srcId="{299514BF-5A8F-4E5C-AC20-705FAD970C57}" destId="{2AC453B5-CEF3-4FE2-AB06-0646F5A88E84}" srcOrd="0" destOrd="2" presId="urn:microsoft.com/office/officeart/2008/layout/VerticalCurvedList"/>
    <dgm:cxn modelId="{CF51EBDA-42DD-41FF-8828-28B945EF2022}" type="presOf" srcId="{EEC4CF63-C19C-4428-A191-567F637D3731}" destId="{2AC453B5-CEF3-4FE2-AB06-0646F5A88E84}" srcOrd="0" destOrd="3" presId="urn:microsoft.com/office/officeart/2008/layout/VerticalCurvedList"/>
    <dgm:cxn modelId="{AC371E42-2CD2-4012-8F27-0E446C46C20C}" type="presOf" srcId="{8D0D1380-200B-4E1B-A7CD-AF54E18225FA}" destId="{2AC453B5-CEF3-4FE2-AB06-0646F5A88E84}" srcOrd="0" destOrd="6" presId="urn:microsoft.com/office/officeart/2008/layout/VerticalCurvedList"/>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4A5C42BD-4284-435D-9BC7-D242637E75AC}" type="presOf" srcId="{13CB7EC8-6ACD-4B77-8976-1FAD1A4C5C91}" destId="{2AC453B5-CEF3-4FE2-AB06-0646F5A88E84}" srcOrd="0" destOrd="5" presId="urn:microsoft.com/office/officeart/2008/layout/VerticalCurvedList"/>
    <dgm:cxn modelId="{6051FAB1-B96C-4158-A319-7499D3BF94BA}" type="presOf" srcId="{EEC4CF63-C19C-4428-A191-567F637D3731}" destId="{2AC453B5-CEF3-4FE2-AB06-0646F5A88E84}" srcOrd="0" destOrd="3" presId="urn:microsoft.com/office/officeart/2008/layout/VerticalCurvedList"/>
    <dgm:cxn modelId="{5A5A20AE-18ED-40D6-B723-8704FD8EA633}" type="presOf" srcId="{CAD4A8F6-B95E-4BDC-BAF5-2C029DD1BC4D}" destId="{2AC453B5-CEF3-4FE2-AB06-0646F5A88E84}" srcOrd="0" destOrd="1"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CC3D6DCC-424F-4CE3-8A1C-D2EA9E005399}" type="presOf" srcId="{0C6CA62A-2507-4191-8334-84E9AE83554B}" destId="{49F3C08A-059A-4944-B0BE-9FED64C38273}" srcOrd="0" destOrd="0"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40BF1A50-3F79-4E56-A46E-B92A8E9D4A95}" type="presOf" srcId="{A031629A-C912-46DE-9250-B3AB97DBFEF3}" destId="{4973CE0B-830B-42A8-8F41-45A257AA0B8B}" srcOrd="0" destOrd="0"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F780CC30-4D01-463E-A4F5-B563533086A1}" type="presOf" srcId="{EB89F287-1E2B-4D7B-B849-A9AFDC62F93B}" destId="{0ADD1677-4BB9-411B-9F55-C6A8BB4AEFFE}"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C1AF8DA7-D89D-4892-AA98-A545A25E5F6D}" type="presOf" srcId="{8D0D1380-200B-4E1B-A7CD-AF54E18225FA}" destId="{2AC453B5-CEF3-4FE2-AB06-0646F5A88E84}" srcOrd="0" destOrd="6" presId="urn:microsoft.com/office/officeart/2008/layout/VerticalCurvedList"/>
    <dgm:cxn modelId="{E34EC1F3-21DE-4529-A84B-4B2EBCE7947C}" type="presOf" srcId="{8D427307-CEAF-4DD7-BB85-8785E2DCDB7F}" destId="{2AC453B5-CEF3-4FE2-AB06-0646F5A88E84}"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DBED0D2D-1B4D-46BE-9ECE-BB9EE03CA1F0}"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E76BF3B7-82A7-4A2B-BBBE-286B2FB51FDD}" type="presOf" srcId="{D91B23D0-43B5-4C6B-BF71-684C58D6394F}" destId="{2AC453B5-CEF3-4FE2-AB06-0646F5A88E84}" srcOrd="0" destOrd="4" presId="urn:microsoft.com/office/officeart/2008/layout/VerticalCurvedList"/>
    <dgm:cxn modelId="{396ED73A-03FB-47F6-BDBE-BD73DCB71F63}" type="presOf" srcId="{299514BF-5A8F-4E5C-AC20-705FAD970C57}" destId="{2AC453B5-CEF3-4FE2-AB06-0646F5A88E84}" srcOrd="0" destOrd="2" presId="urn:microsoft.com/office/officeart/2008/layout/VerticalCurvedList"/>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a:t>算法库设计</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a:t>数据驱动的机器学习算法流程图实现</a:t>
          </a:r>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5E8FC859-E8CE-4B61-A841-F69160B0382B}" srcId="{1AAAD8F7-AD5B-482A-9653-84E3A03A9359}" destId="{DB6A3EDB-4368-4C52-B729-00ADE56B6FDC}" srcOrd="2" destOrd="0" parTransId="{1DE3DA00-9E22-4E55-99E8-571CE0CC24D5}" sibTransId="{C705D978-2F3E-4200-A33A-820536B420E8}"/>
    <dgm:cxn modelId="{681CC194-1677-417F-83AF-226123280CDC}" type="presOf" srcId="{1D6078A9-2A84-4122-B3AF-F3388AA039DE}" destId="{07D5B6CA-6C2B-43F7-8E34-991DCAD7BF1A}" srcOrd="0" destOrd="0" presId="urn:microsoft.com/office/officeart/2005/8/layout/vList5"/>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655C9F75-220B-4F27-89BF-D7A6EC8FE4FE}" type="presOf" srcId="{263C32CA-1010-4F62-A32E-45944099A3C8}" destId="{20287C72-3AAB-4957-B6C5-CFD412CA4004}" srcOrd="0" destOrd="3"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D7D749D8-22F5-427D-9667-C1A40E857870}" type="presOf" srcId="{2EF5E0E8-BE3A-4E0F-BA2F-BA8353E662E2}" destId="{EE23FAF4-8768-4D90-A6BC-9C48AEA9AA1F}" srcOrd="0" destOrd="7"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06A2A6B1-D4B5-4668-AA81-EF6052BB6863}" srcId="{08F24174-A4CD-4CBD-8335-14D9376FF6E3}" destId="{A68912EC-8E7B-43C9-B280-6C2730197E61}" srcOrd="9" destOrd="0" parTransId="{EDE32645-834B-4419-B89B-7940B458D1AE}" sibTransId="{F6ED6945-D217-4E1F-B48D-123066236E8F}"/>
    <dgm:cxn modelId="{7D5E3DF0-31A4-4FFA-B88A-4D66B4B1C9BF}" type="presOf" srcId="{6EE84440-A179-442E-AC6F-3D005F19E6C4}" destId="{EE23FAF4-8768-4D90-A6BC-9C48AEA9AA1F}" srcOrd="0" destOrd="0"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72B14A77-152F-4A47-BE75-774A7CADB7E9}" srcId="{319A7A7B-376E-4AFB-9CC5-EBCDB7482F9F}" destId="{263C32CA-1010-4F62-A32E-45944099A3C8}" srcOrd="3" destOrd="0" parTransId="{1DAA29C1-59E7-4688-A541-C98DF1FB601F}" sibTransId="{F8E28B03-7489-4042-92EF-BF1FFB1D4D30}"/>
    <dgm:cxn modelId="{8C913308-42C8-4885-AA7F-D1679FA382C0}" type="presOf" srcId="{F5BAECF3-D619-4A9E-8AB1-982C2A325F52}" destId="{6D9D0ABC-12BC-42FD-B32D-F484BB2E955B}" srcOrd="0" destOrd="6"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CECA8093-8C9B-42CE-BB99-895C3F8E9EC0}" srcId="{12385A7F-B2E3-47DE-997D-4996FF4ADAE4}" destId="{BCA700CC-BDB5-4FE9-9640-9C264D5AF3BD}" srcOrd="12" destOrd="0" parTransId="{DC415AD4-8DC4-4050-BC5F-AF71524697F7}" sibTransId="{0AC73A27-9CBD-4FF2-BA4F-91AA4A37D598}"/>
    <dgm:cxn modelId="{DB41FEA6-7D50-4BD7-AF8A-6AF28CD56DC6}" srcId="{12385A7F-B2E3-47DE-997D-4996FF4ADAE4}" destId="{097D7BC2-8D15-4CF4-8576-879C3E19D053}" srcOrd="6" destOrd="0" parTransId="{EFA90E66-1C7B-4601-9669-425ACCB0CE0F}" sibTransId="{C3B811FE-DC2B-46A8-8EAF-07A3011A7914}"/>
    <dgm:cxn modelId="{735E8844-BB9A-447B-A48C-829D2DD1D1E6}" type="presOf" srcId="{AFBD8164-18C6-464C-A4C8-F8B561244FB3}" destId="{4506C6F9-4D81-422E-A295-662A47B8FB80}" srcOrd="0" destOrd="6" presId="urn:microsoft.com/office/officeart/2005/8/layout/hList1"/>
    <dgm:cxn modelId="{5219FE21-09BC-4321-8132-B4934CF0C8E0}" srcId="{08F24174-A4CD-4CBD-8335-14D9376FF6E3}" destId="{F1FF73F3-92C7-4906-A4C0-849E22825948}" srcOrd="11" destOrd="0" parTransId="{3145FD33-1CA5-4172-AA4E-B5469A61F0B1}" sibTransId="{14A06A09-4D88-4920-A619-0BBC58EF5B06}"/>
    <dgm:cxn modelId="{0A6A2A6B-ED23-4FFD-986C-00604A7AA6DB}" type="presOf" srcId="{F1FF73F3-92C7-4906-A4C0-849E22825948}" destId="{6D9D0ABC-12BC-42FD-B32D-F484BB2E955B}" srcOrd="0" destOrd="11"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24918154-42B1-44BD-989D-30711E5A1D89}" srcId="{105306F9-7ABE-40E0-AD8B-971A838BF900}" destId="{AFBD8164-18C6-464C-A4C8-F8B561244FB3}" srcOrd="6" destOrd="0" parTransId="{69DBABDC-BC2C-43B3-BEC4-8981CBA8529D}" sibTransId="{10F1A934-6FDA-41DE-BCAD-B828C20268C1}"/>
    <dgm:cxn modelId="{F06C81CA-5B6A-4B5E-810C-F81575F7D268}" type="presOf" srcId="{EC04C27A-6C81-4BAD-9A5F-00D180418C64}" destId="{4506C6F9-4D81-422E-A295-662A47B8FB80}" srcOrd="0" destOrd="8" presId="urn:microsoft.com/office/officeart/2005/8/layout/hList1"/>
    <dgm:cxn modelId="{D51A3D2C-87DF-4AEC-AA11-9F144A00EFC5}" type="presOf" srcId="{8A5E98F2-3EEE-4EAE-B6DA-25BB7E1B620A}" destId="{796411D0-3C4E-434A-B4E1-D99091C107BB}" srcOrd="0" destOrd="0"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4AB85907-41ED-4183-9A31-1FD58FF5A039}" type="presOf" srcId="{4318ABA4-0340-4450-980D-09834F0884E4}" destId="{796411D0-3C4E-434A-B4E1-D99091C107BB}" srcOrd="0" destOrd="3" presId="urn:microsoft.com/office/officeart/2005/8/layout/hList1"/>
    <dgm:cxn modelId="{346DAF7F-4D94-4B39-8070-18A221CEFEF9}" type="presOf" srcId="{78A384B0-2FFD-4C49-B8CE-C05855ACA0EE}" destId="{4506C6F9-4D81-422E-A295-662A47B8FB80}" srcOrd="0" destOrd="3"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3E620821-46DE-4D53-BF6A-D81D81F5FA5E}" srcId="{105306F9-7ABE-40E0-AD8B-971A838BF900}" destId="{5068E18B-0F45-4F28-A0F5-C7DCE4620C39}" srcOrd="11" destOrd="0" parTransId="{5AB2D092-44CD-4C20-A967-27384E368436}" sibTransId="{1DEE4580-AA59-40F4-91B3-CA7BCF5D91D1}"/>
    <dgm:cxn modelId="{197B7A0C-9CDD-45F1-A6D6-67488A43771C}" srcId="{105306F9-7ABE-40E0-AD8B-971A838BF900}" destId="{ACA966AC-8099-4230-91CF-22DBA45A3511}" srcOrd="0" destOrd="0" parTransId="{08CD267B-A755-4EFE-8E1C-63B2FBDEFF98}" sibTransId="{EDE1E321-1EE7-417E-9243-533BEAA71B02}"/>
    <dgm:cxn modelId="{680D23B0-FCAF-4997-90D9-EFB1C1101DF6}" type="presOf" srcId="{645936A3-21A5-4801-AEC3-51CEFCA0BEC2}" destId="{4506C6F9-4D81-422E-A295-662A47B8FB80}" srcOrd="0" destOrd="1"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097D8016-DE11-49F4-9C32-8555FE27D7B9}" srcId="{12385A7F-B2E3-47DE-997D-4996FF4ADAE4}" destId="{533A5B49-4BCE-4F24-946F-D7B0385F2FA0}" srcOrd="10" destOrd="0" parTransId="{F4946A02-6E08-4D40-9603-85427EDBC0D6}" sibTransId="{930FEB0D-D440-4300-A086-AB590C79F3FF}"/>
    <dgm:cxn modelId="{AFC021DD-EF0E-4C22-8933-5FA33C7A1F2B}" type="presOf" srcId="{A5587D8A-F7F7-4405-AA88-A677C8E061CD}" destId="{56B5842B-3116-4832-9713-298705147BDE}" srcOrd="0" destOrd="0" presId="urn:microsoft.com/office/officeart/2005/8/layout/hList1"/>
    <dgm:cxn modelId="{7535A191-01FE-4B85-9AFC-BC5AEDFBCADB}" type="presOf" srcId="{F563B7B6-DF65-4E9F-A4B2-18AE58DD2D84}" destId="{EE23FAF4-8768-4D90-A6BC-9C48AEA9AA1F}" srcOrd="0" destOrd="3"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C02BB201-DC21-4398-A47D-C33D8A255936}" type="presOf" srcId="{097D7BC2-8D15-4CF4-8576-879C3E19D053}" destId="{EE23FAF4-8768-4D90-A6BC-9C48AEA9AA1F}"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045CA585-CD05-4244-800B-1AC4CF8F3B6F}" type="presOf" srcId="{1BDA9868-8086-4B87-B089-F35D7A1B698F}" destId="{4506C6F9-4D81-422E-A295-662A47B8FB80}" srcOrd="0" destOrd="10" presId="urn:microsoft.com/office/officeart/2005/8/layout/hList1"/>
    <dgm:cxn modelId="{76476805-B6A1-4B5C-BBD5-2A0AD4A79234}" type="presOf" srcId="{ACA966AC-8099-4230-91CF-22DBA45A3511}" destId="{4506C6F9-4D81-422E-A295-662A47B8FB80}" srcOrd="0" destOrd="0"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B1236975-F457-4F1D-8EAD-49B9BBA78840}" srcId="{105306F9-7ABE-40E0-AD8B-971A838BF900}" destId="{78A384B0-2FFD-4C49-B8CE-C05855ACA0EE}" srcOrd="3" destOrd="0" parTransId="{09578BEC-B818-4561-A024-11BDC7049B61}" sibTransId="{71706A13-C161-4176-8457-71484D71D21D}"/>
    <dgm:cxn modelId="{01114D26-91ED-44FF-A400-4C2BD441DA7C}" srcId="{105306F9-7ABE-40E0-AD8B-971A838BF900}" destId="{81DC7217-0BDC-4EAD-B7CA-CD3F4868EAB6}" srcOrd="5" destOrd="0" parTransId="{D27FC05F-0B82-434C-8494-EC8E4712DD66}" sibTransId="{9C830E6D-664B-441D-B80D-92FBE7E0DFFD}"/>
    <dgm:cxn modelId="{DB26D35D-5DB6-4D16-A4D8-48F56D277B4B}" srcId="{105306F9-7ABE-40E0-AD8B-971A838BF900}" destId="{48134C62-9388-4C72-B9F2-52ECAEC1F9E4}" srcOrd="2" destOrd="0" parTransId="{DEA1786C-0490-4187-91E6-67F0DFA27486}" sibTransId="{2224A1CA-34E3-466F-8C8B-438C077C2153}"/>
    <dgm:cxn modelId="{1E9972D3-5D5B-4540-9F5B-205D71D8318E}" srcId="{08F24174-A4CD-4CBD-8335-14D9376FF6E3}" destId="{9075A47C-91B5-4890-B46A-2FCFC80F339C}" srcOrd="5" destOrd="0" parTransId="{16AC447C-BEE3-4885-924A-679C2188CD7D}" sibTransId="{1DF7BD3A-0BC7-4431-A3E4-B449859E23F5}"/>
    <dgm:cxn modelId="{F307F890-A9B9-4B59-916F-5BBCD812CCB3}" srcId="{A5587D8A-F7F7-4405-AA88-A677C8E061CD}" destId="{105306F9-7ABE-40E0-AD8B-971A838BF900}" srcOrd="0" destOrd="0" parTransId="{3CAF8824-E0ED-49A0-B8AD-DF4DBD4E579B}" sibTransId="{B6DB4FAD-7786-4D9F-9DFE-82EFDE8DA9C4}"/>
    <dgm:cxn modelId="{F7FB37D0-2C0D-4937-A41B-8E9553C79CA4}" srcId="{08F24174-A4CD-4CBD-8335-14D9376FF6E3}" destId="{37A96895-6FA2-48F0-8BA6-CF613E26743C}" srcOrd="2" destOrd="0" parTransId="{C8CEDCCE-C321-44CE-AD74-E1BAFDD41471}" sibTransId="{5A68D961-63A6-48CF-A999-6BE2C4F29BCB}"/>
    <dgm:cxn modelId="{6E3E89D4-8C84-4773-9EF1-29265D07CDCB}" type="presOf" srcId="{40E2F6DA-AB5B-4BBE-BA42-38C9A9CEC691}" destId="{20287C72-3AAB-4957-B6C5-CFD412CA4004}" srcOrd="0" destOrd="1" presId="urn:microsoft.com/office/officeart/2005/8/layout/hList1"/>
    <dgm:cxn modelId="{C9331E3D-8D42-46C4-A3B0-60635DCB1BE9}" type="presOf" srcId="{409A38EF-2DBF-418B-9895-22975AF372CF}" destId="{4506C6F9-4D81-422E-A295-662A47B8FB80}" srcOrd="0" destOrd="9" presId="urn:microsoft.com/office/officeart/2005/8/layout/hList1"/>
    <dgm:cxn modelId="{01893D82-65E7-4838-B65C-E793B9E44A1D}" type="presOf" srcId="{533A5B49-4BCE-4F24-946F-D7B0385F2FA0}" destId="{EE23FAF4-8768-4D90-A6BC-9C48AEA9AA1F}" srcOrd="0" destOrd="10" presId="urn:microsoft.com/office/officeart/2005/8/layout/hList1"/>
    <dgm:cxn modelId="{8DA2860A-3E2E-4309-8D66-5669BA6AA0B8}" type="presOf" srcId="{17FA2C77-5AA6-43AF-8A82-2BDF371527DE}" destId="{796411D0-3C4E-434A-B4E1-D99091C107BB}" srcOrd="0" destOrd="1" presId="urn:microsoft.com/office/officeart/2005/8/layout/hList1"/>
    <dgm:cxn modelId="{D4F8618C-B768-4942-9060-A86C3A80755A}" type="presOf" srcId="{C65CF8FE-812C-4179-AB2A-4B7193D8D9D4}" destId="{4506C6F9-4D81-422E-A295-662A47B8FB80}"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24423E4E-0B7A-4743-9A8B-5ED6D173900A}" type="presOf" srcId="{48134C62-9388-4C72-B9F2-52ECAEC1F9E4}" destId="{4506C6F9-4D81-422E-A295-662A47B8FB80}" srcOrd="0" destOrd="2"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15CE1FA6-0E7C-42DB-856F-E64CF17AFE45}" srcId="{319A7A7B-376E-4AFB-9CC5-EBCDB7482F9F}" destId="{80E71593-A577-4032-8C9A-E945F2204C0C}" srcOrd="6" destOrd="0" parTransId="{4AB9BA81-BEF2-4FFA-AD01-772E4275C8DA}" sibTransId="{21E9A853-B8BE-45A8-86D8-EA774F173B1F}"/>
    <dgm:cxn modelId="{BF31F205-133A-44D8-BC7A-1CAA1EA22260}" srcId="{105306F9-7ABE-40E0-AD8B-971A838BF900}" destId="{C65CF8FE-812C-4179-AB2A-4B7193D8D9D4}" srcOrd="4" destOrd="0" parTransId="{46355205-DF21-4EF8-ABF1-65FC8C9A6D79}" sibTransId="{B3919EB5-B0D1-4E6E-87D9-5105B9048ACD}"/>
    <dgm:cxn modelId="{A0E58A10-13C7-49E4-BF1B-15D8B5487B2D}" type="presOf" srcId="{A3BF1A4B-0F2A-4B81-89CD-8E82EEFC59AB}" destId="{20287C72-3AAB-4957-B6C5-CFD412CA4004}" srcOrd="0" destOrd="2" presId="urn:microsoft.com/office/officeart/2005/8/layout/hList1"/>
    <dgm:cxn modelId="{8061C953-12AE-4F85-B6C3-888328BA9811}" type="presOf" srcId="{41EBC1AB-360E-4B9C-8C49-CBCB1CFAC31E}" destId="{796411D0-3C4E-434A-B4E1-D99091C107BB}" srcOrd="0" destOrd="2" presId="urn:microsoft.com/office/officeart/2005/8/layout/hList1"/>
    <dgm:cxn modelId="{39AC1254-5C2D-46E7-BFB0-2F91349D4A0E}" type="presOf" srcId="{1D27AD77-E8D3-4023-9A71-0CAEB0D19E9F}" destId="{6D9D0ABC-12BC-42FD-B32D-F484BB2E955B}" srcOrd="0" destOrd="1" presId="urn:microsoft.com/office/officeart/2005/8/layout/hList1"/>
    <dgm:cxn modelId="{DD64AFBE-5A01-47AF-AB06-EA4A10D396A9}" type="presOf" srcId="{9F225015-9585-428B-A5AF-6F85FB018702}" destId="{6D9D0ABC-12BC-42FD-B32D-F484BB2E955B}" srcOrd="0" destOrd="8"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FC3AF213-E4D3-43FA-A59B-553EA616C1A3}" type="presOf" srcId="{80E71593-A577-4032-8C9A-E945F2204C0C}" destId="{20287C72-3AAB-4957-B6C5-CFD412CA4004}" srcOrd="0" destOrd="6" presId="urn:microsoft.com/office/officeart/2005/8/layout/hList1"/>
    <dgm:cxn modelId="{2A0839E1-3BF9-4FBA-9FC2-ED1BA08B7676}" type="presOf" srcId="{EBD88137-22AE-4929-9660-ABBDEAEA29BA}" destId="{EE23FAF4-8768-4D90-A6BC-9C48AEA9AA1F}"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C1E12002-02A8-459F-9572-40B11224EC99}" type="presOf" srcId="{A425C22B-B874-4CA8-AA2D-50F84A410D8F}" destId="{6D9D0ABC-12BC-42FD-B32D-F484BB2E955B}" srcOrd="0" destOrd="0" presId="urn:microsoft.com/office/officeart/2005/8/layout/hList1"/>
    <dgm:cxn modelId="{69DD9CBC-12A0-4A3F-BA11-8C00EE513CC8}" type="presOf" srcId="{319A7A7B-376E-4AFB-9CC5-EBCDB7482F9F}" destId="{FD00538C-AD46-44D4-BAD8-E2AF5D733166}" srcOrd="0" destOrd="0" presId="urn:microsoft.com/office/officeart/2005/8/layout/hList1"/>
    <dgm:cxn modelId="{94E24DC7-F227-4F5A-AC5D-79422B341580}" srcId="{08F24174-A4CD-4CBD-8335-14D9376FF6E3}" destId="{A8A3157D-EE20-4082-BE81-0BCA8A4646C2}" srcOrd="4" destOrd="0" parTransId="{6BD45D7A-2C46-4023-ACBC-9E98F41E01DC}" sibTransId="{F39EAB1B-AA0C-4C6E-B9D7-256A59809647}"/>
    <dgm:cxn modelId="{A5C157B0-3346-4871-9AF1-1CCA8DC6E9EF}" srcId="{12385A7F-B2E3-47DE-997D-4996FF4ADAE4}" destId="{A0303C04-8C8A-4DAD-AAD9-EE32896C7E55}" srcOrd="4" destOrd="0" parTransId="{DD15930E-4454-46EB-9FE0-DC121D9A9138}" sibTransId="{CE665539-CED4-4395-88FA-C52684FAB4B2}"/>
    <dgm:cxn modelId="{05C1B23E-D296-4762-8186-707D7BA42E54}" srcId="{08F24174-A4CD-4CBD-8335-14D9376FF6E3}" destId="{9F225015-9585-428B-A5AF-6F85FB018702}" srcOrd="8" destOrd="0" parTransId="{96E20922-F92D-4DD7-91C1-89AA58D8C5D0}" sibTransId="{DE4FC9B7-631B-43FC-9E65-721356FF2B1B}"/>
    <dgm:cxn modelId="{B52B9F7F-03AB-402C-8F6F-2BDE05F65965}" srcId="{105306F9-7ABE-40E0-AD8B-971A838BF900}" destId="{645936A3-21A5-4801-AEC3-51CEFCA0BEC2}" srcOrd="1" destOrd="0" parTransId="{46CA3DFB-9774-4C85-880E-5A147C53EA5B}" sibTransId="{B819A240-F90A-46D2-851D-C1F3B6F1968E}"/>
    <dgm:cxn modelId="{36B6BC47-EA89-4ECA-A058-71DA87A2FA19}" type="presOf" srcId="{08F24174-A4CD-4CBD-8335-14D9376FF6E3}" destId="{7399F8E4-3398-4F24-8B93-EF205C1A17DD}" srcOrd="0" destOrd="0" presId="urn:microsoft.com/office/officeart/2005/8/layout/hList1"/>
    <dgm:cxn modelId="{984FDD5A-2853-4853-B1F9-9625D7B4335F}" srcId="{A5587D8A-F7F7-4405-AA88-A677C8E061CD}" destId="{12385A7F-B2E3-47DE-997D-4996FF4ADAE4}" srcOrd="1" destOrd="0" parTransId="{3B01F3BB-ED10-4ED0-9B72-321FA69205D3}" sibTransId="{559E3E90-53F8-4E5B-9A9A-608772AFA637}"/>
    <dgm:cxn modelId="{0FFA99AD-38E8-4EDF-95C5-1CA8E99C1B27}" type="presOf" srcId="{A0303C04-8C8A-4DAD-AAD9-EE32896C7E55}" destId="{EE23FAF4-8768-4D90-A6BC-9C48AEA9AA1F}" srcOrd="0" destOrd="4"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29EA9C15-4DAC-4519-8673-AC31F6966B35}" type="presOf" srcId="{A8A3157D-EE20-4082-BE81-0BCA8A4646C2}" destId="{6D9D0ABC-12BC-42FD-B32D-F484BB2E955B}" srcOrd="0" destOrd="4" presId="urn:microsoft.com/office/officeart/2005/8/layout/hList1"/>
    <dgm:cxn modelId="{AC9AEDFF-71D6-449F-967E-836F00C2F7ED}" type="presOf" srcId="{B9D80B6A-426E-4367-A50F-2C92EFE309BC}" destId="{EE23FAF4-8768-4D90-A6BC-9C48AEA9AA1F}" srcOrd="0" destOrd="9" presId="urn:microsoft.com/office/officeart/2005/8/layout/hList1"/>
    <dgm:cxn modelId="{33EF5FF0-9AC4-484F-81A1-2D19872D892A}" type="presOf" srcId="{5507396C-719D-4CD0-9C9A-044B718F9753}" destId="{6D9D0ABC-12BC-42FD-B32D-F484BB2E955B}" srcOrd="0" destOrd="12" presId="urn:microsoft.com/office/officeart/2005/8/layout/hList1"/>
    <dgm:cxn modelId="{9D8E2EE7-F24B-4E21-B5D7-C4E8246B834E}" type="presOf" srcId="{D8C4CA14-D911-4B37-999B-09BD855AF5BF}" destId="{20287C72-3AAB-4957-B6C5-CFD412CA4004}" srcOrd="0" destOrd="0" presId="urn:microsoft.com/office/officeart/2005/8/layout/hList1"/>
    <dgm:cxn modelId="{39042A22-4929-4847-976F-BBD0948826AE}" srcId="{105306F9-7ABE-40E0-AD8B-971A838BF900}" destId="{409A38EF-2DBF-418B-9895-22975AF372CF}" srcOrd="9" destOrd="0" parTransId="{C60B2DD1-0806-46B2-9B66-28018DE279F9}" sibTransId="{724DCC61-CE35-45C6-BB69-B46AAA363434}"/>
    <dgm:cxn modelId="{B5157EAD-DCBC-437B-883E-869CEBE9E9E7}" type="presOf" srcId="{0CB69FB2-82D2-4B58-B6E7-6CD00161566C}" destId="{EE23FAF4-8768-4D90-A6BC-9C48AEA9AA1F}" srcOrd="0" destOrd="11" presId="urn:microsoft.com/office/officeart/2005/8/layout/hList1"/>
    <dgm:cxn modelId="{A2FFAD78-E4CD-467C-ABD1-79899E31DA79}" type="presOf" srcId="{1FA9CEC1-D6D2-4480-AA4B-91E527F14244}" destId="{796411D0-3C4E-434A-B4E1-D99091C107BB}" srcOrd="0" destOrd="4"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8F344C-11EF-4468-BACC-1378316DAD1A}" type="presOf" srcId="{35C5DDDD-6D03-4DE5-B50E-66DF9535C6A9}" destId="{6D9D0ABC-12BC-42FD-B32D-F484BB2E955B}" srcOrd="0" destOrd="7" presId="urn:microsoft.com/office/officeart/2005/8/layout/hList1"/>
    <dgm:cxn modelId="{272DFB41-BEA2-4442-9B5B-4658D836F3CB}" type="presOf" srcId="{BCA700CC-BDB5-4FE9-9640-9C264D5AF3BD}" destId="{EE23FAF4-8768-4D90-A6BC-9C48AEA9AA1F}" srcOrd="0" destOrd="12" presId="urn:microsoft.com/office/officeart/2005/8/layout/hList1"/>
    <dgm:cxn modelId="{83A75E9D-76F9-4D91-B2A0-07D2A6B68CC5}" type="presOf" srcId="{A68912EC-8E7B-43C9-B280-6C2730197E61}" destId="{6D9D0ABC-12BC-42FD-B32D-F484BB2E955B}" srcOrd="0" destOrd="9" presId="urn:microsoft.com/office/officeart/2005/8/layout/hList1"/>
    <dgm:cxn modelId="{0081868B-1B1E-4CF1-846A-BF72F56E6FA5}" type="presOf" srcId="{57A28028-77D2-4277-9970-63BACBD13F4D}" destId="{FAF5B232-2A05-4F6E-9405-2E49A439F1EF}" srcOrd="0" destOrd="0"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D5A1D535-2454-49A5-8261-8ABBD07F343D}" type="presOf" srcId="{37A96895-6FA2-48F0-8BA6-CF613E26743C}" destId="{6D9D0ABC-12BC-42FD-B32D-F484BB2E955B}" srcOrd="0" destOrd="2"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3152991F-5613-4DE0-8D63-2ABE9E32E334}" type="presOf" srcId="{E2D9A33B-56C0-4BEB-8430-F0FF883CE743}" destId="{796411D0-3C4E-434A-B4E1-D99091C107BB}" srcOrd="0" destOrd="5"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3884E593-35EB-4D61-8E97-974310960F56}" srcId="{57A28028-77D2-4277-9970-63BACBD13F4D}" destId="{E2D9A33B-56C0-4BEB-8430-F0FF883CE743}" srcOrd="5" destOrd="0" parTransId="{D6BF8A8B-FC16-4D97-833D-9F4FB85AEB67}" sibTransId="{EE8541B7-6291-49A0-8D09-45771921C73D}"/>
    <dgm:cxn modelId="{798365F1-69D5-486B-9F76-F630EC73C735}" type="presOf" srcId="{1B5965B6-A33E-442A-9A25-8A2D8EB23093}" destId="{20287C72-3AAB-4957-B6C5-CFD412CA4004}" srcOrd="0" destOrd="4" presId="urn:microsoft.com/office/officeart/2005/8/layout/hList1"/>
    <dgm:cxn modelId="{AE0CD00A-F79D-43A4-8FC8-DF38DBE7B2E7}" type="presOf" srcId="{B198D8EF-D3D0-468B-A758-0F3475BDF54E}" destId="{6D9D0ABC-12BC-42FD-B32D-F484BB2E955B}" srcOrd="0" destOrd="3"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992BC1C9-5BC6-4286-B7DC-A006DA5AC55D}" type="presOf" srcId="{F3714E7A-939D-455B-B768-576E983FAE7A}" destId="{4506C6F9-4D81-422E-A295-662A47B8FB80}" srcOrd="0" destOrd="7" presId="urn:microsoft.com/office/officeart/2005/8/layout/hList1"/>
    <dgm:cxn modelId="{04FC9374-69DA-47DF-AE99-AAECA562C96C}" type="presOf" srcId="{105306F9-7ABE-40E0-AD8B-971A838BF900}" destId="{D614DD64-8BC0-4142-8B9C-E8745FC90B87}" srcOrd="0" destOrd="0"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FDFAACAA-6C03-482E-86FE-68DA5388812D}" type="presOf" srcId="{119E3A62-BDD7-4B76-BC1E-681ED2928F69}" destId="{EE23FAF4-8768-4D90-A6BC-9C48AEA9AA1F}" srcOrd="0" destOrd="1" presId="urn:microsoft.com/office/officeart/2005/8/layout/hList1"/>
    <dgm:cxn modelId="{215BCDBE-8351-4EBF-91C7-7487FB40C258}" type="presOf" srcId="{6B7C46AF-BF49-4962-B04F-00B1CA2DD90A}" destId="{6D9D0ABC-12BC-42FD-B32D-F484BB2E955B}" srcOrd="0" destOrd="10" presId="urn:microsoft.com/office/officeart/2005/8/layout/hList1"/>
    <dgm:cxn modelId="{30C4AEEC-21D3-4D5B-890A-600D1EA2604F}" srcId="{319A7A7B-376E-4AFB-9CC5-EBCDB7482F9F}" destId="{1B5965B6-A33E-442A-9A25-8A2D8EB23093}" srcOrd="4" destOrd="0" parTransId="{1FD0670E-CB38-440E-B57C-C5A7BF1F878A}" sibTransId="{956F284E-D391-4F01-ACE4-8E8F4D3C6640}"/>
    <dgm:cxn modelId="{54429ECB-6273-4BA9-9598-6626BE6ED39A}" type="presOf" srcId="{0307DB1A-96AD-4ADC-BE9D-590E3FB361EC}" destId="{EE23FAF4-8768-4D90-A6BC-9C48AEA9AA1F}" srcOrd="0" destOrd="8"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1BFD04BA-C355-4E22-800D-2FF367629754}" type="presOf" srcId="{0699DB40-A198-49EC-8B53-CCB6DF54D249}" destId="{20287C72-3AAB-4957-B6C5-CFD412CA4004}" srcOrd="0" destOrd="5" presId="urn:microsoft.com/office/officeart/2005/8/layout/hList1"/>
    <dgm:cxn modelId="{505F803C-A832-4E1D-8499-DC141D628A9D}" srcId="{105306F9-7ABE-40E0-AD8B-971A838BF900}" destId="{1BDA9868-8086-4B87-B089-F35D7A1B698F}" srcOrd="10" destOrd="0" parTransId="{EAF52CC4-3402-4AA2-A4A5-8115A08EBA1D}" sibTransId="{C2CB9A45-FCD7-495D-A3DA-712BC45C9F4D}"/>
    <dgm:cxn modelId="{92335DE8-72C7-4BC3-8C50-CEFF764DB9D1}" srcId="{08F24174-A4CD-4CBD-8335-14D9376FF6E3}" destId="{35C5DDDD-6D03-4DE5-B50E-66DF9535C6A9}" srcOrd="7" destOrd="0" parTransId="{9802C85F-BAAD-43DD-A467-C554AB28CFBE}" sibTransId="{C5865EDC-256A-429B-9438-94166709F446}"/>
    <dgm:cxn modelId="{3AB19E0A-3A3F-4777-9F40-8319D247D6B8}" type="presOf" srcId="{9075A47C-91B5-4890-B46A-2FCFC80F339C}" destId="{6D9D0ABC-12BC-42FD-B32D-F484BB2E955B}" srcOrd="0" destOrd="5" presId="urn:microsoft.com/office/officeart/2005/8/layout/hList1"/>
    <dgm:cxn modelId="{FE38656F-0DE6-46FC-B630-69D18A7E8E7A}" type="presOf" srcId="{5068E18B-0F45-4F28-A0F5-C7DCE4620C39}" destId="{4506C6F9-4D81-422E-A295-662A47B8FB80}" srcOrd="0" destOrd="11"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2B97D6CD-C965-48EF-90AE-DF0F5881FCA6}" srcId="{08F24174-A4CD-4CBD-8335-14D9376FF6E3}" destId="{F5BAECF3-D619-4A9E-8AB1-982C2A325F52}" srcOrd="6" destOrd="0" parTransId="{5F80E5EE-8D50-452D-B1AB-0FB4EEB57FA1}" sibTransId="{D76DDA2D-6858-4793-92DD-C5AEBCFCB940}"/>
    <dgm:cxn modelId="{1E54D0E3-C3DC-430E-8483-56D1BA916DC2}" type="presOf" srcId="{12385A7F-B2E3-47DE-997D-4996FF4ADAE4}" destId="{81E0275B-AF3D-4299-B200-D296AD9C71FB}" srcOrd="0" destOrd="0"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B7EFB546-AA24-4C72-AD32-D5D2EFC1ABAB}" srcId="{319A7A7B-376E-4AFB-9CC5-EBCDB7482F9F}" destId="{40E2F6DA-AB5B-4BBE-BA42-38C9A9CEC691}" srcOrd="1" destOrd="0" parTransId="{A7D427D1-1F4E-4898-8D57-75DBD9175142}" sibTransId="{ADA58A91-4CA2-446A-AB80-2384EBA9E6B2}"/>
    <dgm:cxn modelId="{11C485C0-ED81-4D16-9D5F-F7E51D312391}" type="presOf" srcId="{81DC7217-0BDC-4EAD-B7CA-CD3F4868EAB6}" destId="{4506C6F9-4D81-422E-A295-662A47B8FB80}" srcOrd="0" destOrd="5"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2B9466BD-8C40-472F-AB02-A02A3F559B05}" type="presOf" srcId="{32E7CBD2-DBA5-454E-B679-093053784D82}" destId="{A2941941-898A-4CDC-8D24-7861806B0B26}" srcOrd="0" destOrd="0" presId="urn:microsoft.com/office/officeart/2008/layout/CaptionedPictures"/>
    <dgm:cxn modelId="{C191CD12-CD84-405E-8A33-4B6B89558A49}" type="presOf" srcId="{0C0D4577-E306-4B99-948A-2D938FE32805}" destId="{067AB27D-936A-4F15-B275-3B420C014A32}"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39A81D2B-C3AF-4EF4-87E6-E5E20FC0C039}" type="presOf" srcId="{65C3DC24-C9D2-4EE2-AB62-F0A78509C15B}" destId="{B102E6B8-3955-46DA-8110-8A0C627B1F95}"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E5F21421-6E27-4DDE-9018-68D1C8C81E62}" srcId="{32E7CBD2-DBA5-454E-B679-093053784D82}" destId="{65C3DC24-C9D2-4EE2-AB62-F0A78509C15B}" srcOrd="0" destOrd="0" parTransId="{DA4EDE5B-5A76-4C1C-A388-2E160CA6DAC6}" sibTransId="{29D8579A-58BA-44A8-8BEE-F5629F9A5036}"/>
    <dgm:cxn modelId="{5EABAFC1-E6DB-4564-A7E6-782AFDDA611C}" type="presOf" srcId="{8F4E7E76-AC66-4BFB-8D95-897CCB40BDD9}" destId="{A2316A29-2B91-40FE-BB22-AFE684D9F9DA}" srcOrd="0" destOrd="0" presId="urn:microsoft.com/office/officeart/2008/layout/CaptionedPictures"/>
    <dgm:cxn modelId="{39C59683-97B5-4F46-9C47-C651B263D8CA}" type="presOf" srcId="{9D75CB47-EFC4-4B95-93E1-1114FCF154FF}" destId="{85FB0DFD-BDB7-42E7-B51A-A9EDA431B9CE}"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rgbClr val="FF0000"/>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rgbClr val="FF0000"/>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rgbClr val="FF0000"/>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6B0D2B1F-88D3-4647-8E29-849AE92F45ED}" type="presOf" srcId="{8D0D1380-200B-4E1B-A7CD-AF54E18225FA}" destId="{2AC453B5-CEF3-4FE2-AB06-0646F5A88E84}" srcOrd="0" destOrd="6" presId="urn:microsoft.com/office/officeart/2008/layout/VerticalCurvedList"/>
    <dgm:cxn modelId="{A87630C4-1918-4F62-B672-CC17A5363482}" type="presOf" srcId="{8D427307-CEAF-4DD7-BB85-8785E2DCDB7F}" destId="{2AC453B5-CEF3-4FE2-AB06-0646F5A88E84}" srcOrd="0" destOrd="0" presId="urn:microsoft.com/office/officeart/2008/layout/VerticalCurvedList"/>
    <dgm:cxn modelId="{3F2AF7BC-7C25-43F6-A6DC-1329DB38DB2C}" type="presOf" srcId="{534D5989-8F4D-4258-8225-B724768E9233}" destId="{777E6480-BB94-44CE-B407-D0500462E337}" srcOrd="0" destOrd="0" presId="urn:microsoft.com/office/officeart/2008/layout/VerticalCurvedList"/>
    <dgm:cxn modelId="{DFB731D5-F220-4806-9873-931AC816439D}"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9CCDEB35-5BB4-4F42-9D21-EDE2A04C7473}" type="presOf" srcId="{D91B23D0-43B5-4C6B-BF71-684C58D6394F}" destId="{2AC453B5-CEF3-4FE2-AB06-0646F5A88E84}" srcOrd="0" destOrd="4" presId="urn:microsoft.com/office/officeart/2008/layout/VerticalCurvedList"/>
    <dgm:cxn modelId="{63E1C95E-8963-4266-85D0-62D20F5F4678}" type="presOf" srcId="{13CB7EC8-6ACD-4B77-8976-1FAD1A4C5C91}" destId="{2AC453B5-CEF3-4FE2-AB06-0646F5A88E84}" srcOrd="0" destOrd="5" presId="urn:microsoft.com/office/officeart/2008/layout/VerticalCurvedList"/>
    <dgm:cxn modelId="{A4A88E80-AF5E-48EB-957C-9043F94DF071}" type="presOf" srcId="{EB89F287-1E2B-4D7B-B849-A9AFDC62F93B}" destId="{0ADD1677-4BB9-411B-9F55-C6A8BB4AEFFE}" srcOrd="0" destOrd="0" presId="urn:microsoft.com/office/officeart/2008/layout/VerticalCurvedList"/>
    <dgm:cxn modelId="{ACEB58CE-9730-432A-AA58-27AA1C5BBDE9}" type="presOf" srcId="{299514BF-5A8F-4E5C-AC20-705FAD970C57}" destId="{2AC453B5-CEF3-4FE2-AB06-0646F5A88E84}" srcOrd="0" destOrd="2"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41560803-7B41-4966-9442-F2C65F907F6F}" type="presOf" srcId="{CAD4A8F6-B95E-4BDC-BAF5-2C029DD1BC4D}" destId="{2AC453B5-CEF3-4FE2-AB06-0646F5A88E84}" srcOrd="0" destOrd="1" presId="urn:microsoft.com/office/officeart/2008/layout/VerticalCurvedList"/>
    <dgm:cxn modelId="{7A13E763-C789-42EC-B9BA-EA5D428D3BCB}" type="presOf" srcId="{D7A9A80B-B499-4CE9-B8B6-42D8B19FB683}" destId="{25CC8F4A-1A1B-4C3E-B9C9-3B2A7A2D0F66}"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D5A0FE1-E111-4E5E-BF14-005848CBD399}" srcId="{534D5989-8F4D-4258-8225-B724768E9233}" destId="{A031629A-C912-46DE-9250-B3AB97DBFEF3}" srcOrd="0" destOrd="0" parTransId="{D4DB4B43-FE32-40E2-A322-C82FEF4FD8CF}" sibTransId="{D7A9A80B-B499-4CE9-B8B6-42D8B19FB683}"/>
    <dgm:cxn modelId="{3FA90C0C-8439-4039-AEFB-3EED24CC88B6}" type="presOf" srcId="{0C6CA62A-2507-4191-8334-84E9AE83554B}" destId="{49F3C08A-059A-4944-B0BE-9FED64C38273}"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A4BF78B0-DF83-4FF7-A22B-6FD3015E75B3}" type="presOf" srcId="{EEC4CF63-C19C-4428-A191-567F637D3731}" destId="{2AC453B5-CEF3-4FE2-AB06-0646F5A88E84}" srcOrd="0" destOrd="3"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D4D3756C-08D8-46F6-860C-CBA995DC0357}" type="presParOf" srcId="{777E6480-BB94-44CE-B407-D0500462E337}" destId="{029663F2-6083-4943-A4B6-B75B1725BCEF}" srcOrd="0" destOrd="0" presId="urn:microsoft.com/office/officeart/2008/layout/VerticalCurvedList"/>
    <dgm:cxn modelId="{109FB9E4-88EB-48E5-9643-9ED5A34F3BE2}" type="presParOf" srcId="{029663F2-6083-4943-A4B6-B75B1725BCEF}" destId="{D211633A-16B4-4697-B79D-94EAD020AF0A}" srcOrd="0" destOrd="0" presId="urn:microsoft.com/office/officeart/2008/layout/VerticalCurvedList"/>
    <dgm:cxn modelId="{C63ECA65-0468-4EFD-B916-EF9EE0E3F0AB}" type="presParOf" srcId="{D211633A-16B4-4697-B79D-94EAD020AF0A}" destId="{2B0DD12D-6EF4-4BF8-B02D-398F02F66379}" srcOrd="0" destOrd="0" presId="urn:microsoft.com/office/officeart/2008/layout/VerticalCurvedList"/>
    <dgm:cxn modelId="{89E86545-2F09-4C27-9C45-F1E95A1C3AF7}" type="presParOf" srcId="{D211633A-16B4-4697-B79D-94EAD020AF0A}" destId="{25CC8F4A-1A1B-4C3E-B9C9-3B2A7A2D0F66}" srcOrd="1" destOrd="0" presId="urn:microsoft.com/office/officeart/2008/layout/VerticalCurvedList"/>
    <dgm:cxn modelId="{9D7E347A-3456-4622-B0F1-FA71B334F131}" type="presParOf" srcId="{D211633A-16B4-4697-B79D-94EAD020AF0A}" destId="{3901E994-EF88-4B55-B333-8B5DC2C1FE64}" srcOrd="2" destOrd="0" presId="urn:microsoft.com/office/officeart/2008/layout/VerticalCurvedList"/>
    <dgm:cxn modelId="{CC18AE9C-E8EA-46E9-A4EB-4F114239036E}" type="presParOf" srcId="{D211633A-16B4-4697-B79D-94EAD020AF0A}" destId="{8EACEE7C-B326-44FB-9A91-8726F31EDF2B}" srcOrd="3" destOrd="0" presId="urn:microsoft.com/office/officeart/2008/layout/VerticalCurvedList"/>
    <dgm:cxn modelId="{44FBAE59-AB82-4C13-B5CD-FCC227F52FFE}" type="presParOf" srcId="{029663F2-6083-4943-A4B6-B75B1725BCEF}" destId="{4973CE0B-830B-42A8-8F41-45A257AA0B8B}" srcOrd="1" destOrd="0" presId="urn:microsoft.com/office/officeart/2008/layout/VerticalCurvedList"/>
    <dgm:cxn modelId="{7CCAC380-B7FB-4297-8E97-CD80D68139A4}" type="presParOf" srcId="{029663F2-6083-4943-A4B6-B75B1725BCEF}" destId="{966750C1-A861-452C-9609-15612A3DFCF5}" srcOrd="2" destOrd="0" presId="urn:microsoft.com/office/officeart/2008/layout/VerticalCurvedList"/>
    <dgm:cxn modelId="{C032AB71-9F8A-4045-9722-4956445B14C0}" type="presParOf" srcId="{966750C1-A861-452C-9609-15612A3DFCF5}" destId="{2C32AA3C-C21E-444B-8009-13B7F44A3DFC}" srcOrd="0" destOrd="0" presId="urn:microsoft.com/office/officeart/2008/layout/VerticalCurvedList"/>
    <dgm:cxn modelId="{3EF2BE96-8C72-4BD7-AE6F-D4B053A2BE7D}" type="presParOf" srcId="{029663F2-6083-4943-A4B6-B75B1725BCEF}" destId="{0ADD1677-4BB9-411B-9F55-C6A8BB4AEFFE}" srcOrd="3" destOrd="0" presId="urn:microsoft.com/office/officeart/2008/layout/VerticalCurvedList"/>
    <dgm:cxn modelId="{2A95672E-6705-4192-B781-0C7E4EE03A9E}" type="presParOf" srcId="{029663F2-6083-4943-A4B6-B75B1725BCEF}" destId="{A9BE9254-C053-4EAB-8F29-0CEF5AEEC494}" srcOrd="4" destOrd="0" presId="urn:microsoft.com/office/officeart/2008/layout/VerticalCurvedList"/>
    <dgm:cxn modelId="{8AF3C02F-E411-4E2A-89B3-0EB942BFAFB0}" type="presParOf" srcId="{A9BE9254-C053-4EAB-8F29-0CEF5AEEC494}" destId="{D5EA4CD6-8560-493F-8996-3B38ECA26A5D}" srcOrd="0" destOrd="0" presId="urn:microsoft.com/office/officeart/2008/layout/VerticalCurvedList"/>
    <dgm:cxn modelId="{22426191-4FE2-4EF4-A3E9-FB9982FC1610}" type="presParOf" srcId="{029663F2-6083-4943-A4B6-B75B1725BCEF}" destId="{2AC453B5-CEF3-4FE2-AB06-0646F5A88E84}" srcOrd="5" destOrd="0" presId="urn:microsoft.com/office/officeart/2008/layout/VerticalCurvedList"/>
    <dgm:cxn modelId="{B48AC194-E9C8-4AA4-9835-AFA9C1B45169}" type="presParOf" srcId="{029663F2-6083-4943-A4B6-B75B1725BCEF}" destId="{1B5A28ED-1C55-46F1-99FA-328BCE561B4A}" srcOrd="6" destOrd="0" presId="urn:microsoft.com/office/officeart/2008/layout/VerticalCurvedList"/>
    <dgm:cxn modelId="{B28C877B-D952-4B73-AA4E-4E2D701A0220}" type="presParOf" srcId="{1B5A28ED-1C55-46F1-99FA-328BCE561B4A}" destId="{2E10788D-F76E-483E-B3FF-9B6A38A71BF2}" srcOrd="0" destOrd="0" presId="urn:microsoft.com/office/officeart/2008/layout/VerticalCurvedList"/>
    <dgm:cxn modelId="{1E301CCC-EC5B-4787-9329-09B0F5A48925}" type="presParOf" srcId="{029663F2-6083-4943-A4B6-B75B1725BCEF}" destId="{49F3C08A-059A-4944-B0BE-9FED64C38273}" srcOrd="7" destOrd="0" presId="urn:microsoft.com/office/officeart/2008/layout/VerticalCurvedList"/>
    <dgm:cxn modelId="{F422EF18-4E59-4164-B503-5E1F2E794B67}" type="presParOf" srcId="{029663F2-6083-4943-A4B6-B75B1725BCEF}" destId="{31FCCC1D-41B1-4F4D-AD60-B8479B1A58C5}" srcOrd="8" destOrd="0" presId="urn:microsoft.com/office/officeart/2008/layout/VerticalCurvedList"/>
    <dgm:cxn modelId="{26AEE2E2-E18C-42BE-829D-6BF65DB994A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lumMod val="65000"/>
                </a:schemeClr>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基于主动学习的多层级交互式特征分析方法研究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46095" y="276977"/>
          <a:ext cx="1160565" cy="1160565"/>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46095" y="276977"/>
          <a:ext cx="1160565" cy="1160565"/>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46095" y="276977"/>
          <a:ext cx="1160565" cy="1160565"/>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46095" y="276977"/>
          <a:ext cx="1160565" cy="1160565"/>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46095" y="276977"/>
          <a:ext cx="1160565" cy="1160565"/>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459306" y="590188"/>
          <a:ext cx="534143" cy="53414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a:t>蠕变性能</a:t>
          </a:r>
        </a:p>
      </dsp:txBody>
      <dsp:txXfrm>
        <a:off x="537529" y="668411"/>
        <a:ext cx="377697" cy="377697"/>
      </dsp:txXfrm>
    </dsp:sp>
    <dsp:sp modelId="{517ABFBA-4E0D-4BE7-B229-3797C115DB4D}">
      <dsp:nvSpPr>
        <dsp:cNvPr id="0" name=""/>
        <dsp:cNvSpPr/>
      </dsp:nvSpPr>
      <dsp:spPr>
        <a:xfrm>
          <a:off x="539427" y="103487"/>
          <a:ext cx="373900" cy="3739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成分</a:t>
          </a:r>
        </a:p>
      </dsp:txBody>
      <dsp:txXfrm>
        <a:off x="594183" y="158243"/>
        <a:ext cx="264388" cy="264388"/>
      </dsp:txXfrm>
    </dsp:sp>
    <dsp:sp modelId="{331B85EC-7C50-4F61-806E-5DC3B2D805D8}">
      <dsp:nvSpPr>
        <dsp:cNvPr id="0" name=""/>
        <dsp:cNvSpPr/>
      </dsp:nvSpPr>
      <dsp:spPr>
        <a:xfrm>
          <a:off x="1078507" y="495152"/>
          <a:ext cx="373900" cy="373900"/>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应力</a:t>
          </a:r>
        </a:p>
      </dsp:txBody>
      <dsp:txXfrm>
        <a:off x="1133263" y="549908"/>
        <a:ext cx="264388" cy="264388"/>
      </dsp:txXfrm>
    </dsp:sp>
    <dsp:sp modelId="{8FF77C59-D311-4785-BA98-C48284A4260C}">
      <dsp:nvSpPr>
        <dsp:cNvPr id="0" name=""/>
        <dsp:cNvSpPr/>
      </dsp:nvSpPr>
      <dsp:spPr>
        <a:xfrm>
          <a:off x="872597" y="1128878"/>
          <a:ext cx="373900" cy="373900"/>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晶格错配度</a:t>
          </a:r>
        </a:p>
      </dsp:txBody>
      <dsp:txXfrm>
        <a:off x="927353" y="1183634"/>
        <a:ext cx="264388" cy="264388"/>
      </dsp:txXfrm>
    </dsp:sp>
    <dsp:sp modelId="{63BBFADA-00AA-4C15-BB20-06DBBDBCCF18}">
      <dsp:nvSpPr>
        <dsp:cNvPr id="0" name=""/>
        <dsp:cNvSpPr/>
      </dsp:nvSpPr>
      <dsp:spPr>
        <a:xfrm>
          <a:off x="206258" y="1128878"/>
          <a:ext cx="373900" cy="373900"/>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温度</a:t>
          </a:r>
        </a:p>
      </dsp:txBody>
      <dsp:txXfrm>
        <a:off x="261014" y="1183634"/>
        <a:ext cx="264388" cy="264388"/>
      </dsp:txXfrm>
    </dsp:sp>
    <dsp:sp modelId="{8648740D-CCC2-4679-AEEC-78FD69374AE9}">
      <dsp:nvSpPr>
        <dsp:cNvPr id="0" name=""/>
        <dsp:cNvSpPr/>
      </dsp:nvSpPr>
      <dsp:spPr>
        <a:xfrm>
          <a:off x="348" y="495152"/>
          <a:ext cx="373900" cy="373900"/>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其他</a:t>
          </a:r>
        </a:p>
      </dsp:txBody>
      <dsp:txXfrm>
        <a:off x="55104" y="549908"/>
        <a:ext cx="264388" cy="2643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2018/6/26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5182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409632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3748672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17</a:t>
            </a:fld>
            <a:endParaRPr lang="zh-CN" altLang="en-US"/>
          </a:p>
        </p:txBody>
      </p:sp>
    </p:spTree>
    <p:extLst>
      <p:ext uri="{BB962C8B-B14F-4D97-AF65-F5344CB8AC3E}">
        <p14:creationId xmlns:p14="http://schemas.microsoft.com/office/powerpoint/2010/main" val="2318775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b="1" dirty="0"/>
              <a:t>结论分析</a:t>
            </a:r>
            <a:endParaRPr lang="en-US" altLang="zh-CN" sz="800" b="1" dirty="0"/>
          </a:p>
          <a:p>
            <a:r>
              <a:rPr lang="en-US" altLang="zh-CN" sz="800" b="1" dirty="0"/>
              <a:t>1</a:t>
            </a:r>
            <a:r>
              <a:rPr lang="zh-CN" altLang="en-US" sz="800" b="1" dirty="0"/>
              <a:t>、优点</a:t>
            </a:r>
            <a:endParaRPr lang="en-US" altLang="zh-CN" sz="800" b="1" dirty="0"/>
          </a:p>
          <a:p>
            <a:r>
              <a:rPr lang="zh-CN" altLang="en-US" sz="800" dirty="0"/>
              <a:t>基于聚类的最优回归集成学习模型确实</a:t>
            </a:r>
            <a:r>
              <a:rPr lang="zh-CN" altLang="en-US" sz="800" b="1" dirty="0"/>
              <a:t>能够有效的提升整体的预测的准确度</a:t>
            </a:r>
            <a:r>
              <a:rPr lang="zh-CN" altLang="en-US" sz="800" dirty="0"/>
              <a:t>，</a:t>
            </a:r>
            <a:r>
              <a:rPr lang="zh-CN" altLang="zh-CN" sz="8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800" kern="100" dirty="0">
              <a:latin typeface="Times New Roman" panose="02020603050405020304" pitchFamily="18" charset="0"/>
              <a:cs typeface="Times New Roman" panose="02020603050405020304" pitchFamily="18" charset="0"/>
            </a:endParaRPr>
          </a:p>
          <a:p>
            <a:r>
              <a:rPr lang="en-US" altLang="zh-CN" sz="800" b="1" kern="100" dirty="0">
                <a:latin typeface="Times New Roman" panose="02020603050405020304" pitchFamily="18" charset="0"/>
                <a:cs typeface="Times New Roman" panose="02020603050405020304" pitchFamily="18" charset="0"/>
              </a:rPr>
              <a:t>2</a:t>
            </a:r>
            <a:r>
              <a:rPr lang="zh-CN" altLang="en-US" sz="800" b="1" kern="100" dirty="0">
                <a:latin typeface="Times New Roman" panose="02020603050405020304" pitchFamily="18" charset="0"/>
                <a:cs typeface="Times New Roman" panose="02020603050405020304" pitchFamily="18" charset="0"/>
              </a:rPr>
              <a:t>、缺点与展望</a:t>
            </a:r>
            <a:endParaRPr lang="en-US" altLang="zh-CN" sz="800" b="1" kern="100" dirty="0">
              <a:latin typeface="Times New Roman" panose="02020603050405020304" pitchFamily="18" charset="0"/>
              <a:cs typeface="Times New Roman" panose="02020603050405020304" pitchFamily="18" charset="0"/>
            </a:endParaRPr>
          </a:p>
          <a:p>
            <a:r>
              <a:rPr lang="zh-CN" altLang="en-US" sz="800" b="1" dirty="0"/>
              <a:t>（</a:t>
            </a:r>
            <a:r>
              <a:rPr lang="en-US" altLang="zh-CN" sz="800" b="1" dirty="0"/>
              <a:t>1</a:t>
            </a:r>
            <a:r>
              <a:rPr lang="zh-CN" altLang="en-US" sz="800" b="1" dirty="0"/>
              <a:t>）</a:t>
            </a:r>
            <a:r>
              <a:rPr lang="zh-CN" altLang="en-US" sz="800" dirty="0"/>
              <a:t>虽然整体预测精度提升了，但存在个别的离群点在聚类的过程中和整体分离开，使得在预测离群点时精度偏低，所以在后面的工作中还需找到能有效地能检测出离群点的方法；</a:t>
            </a:r>
            <a:endParaRPr lang="en-US" altLang="zh-CN" sz="800" dirty="0"/>
          </a:p>
          <a:p>
            <a:r>
              <a:rPr lang="zh-CN" altLang="en-US" sz="800" b="1" dirty="0"/>
              <a:t>（</a:t>
            </a:r>
            <a:r>
              <a:rPr lang="en-US" altLang="zh-CN" sz="800" b="1" dirty="0"/>
              <a:t>2</a:t>
            </a:r>
            <a:r>
              <a:rPr lang="zh-CN" altLang="en-US" sz="800" b="1" dirty="0"/>
              <a:t>）</a:t>
            </a:r>
            <a:r>
              <a:rPr lang="zh-CN" altLang="en-US" sz="800" kern="100" dirty="0">
                <a:latin typeface="Times New Roman" panose="02020603050405020304" pitchFamily="18" charset="0"/>
                <a:cs typeface="Times New Roman" panose="02020603050405020304" pitchFamily="18" charset="0"/>
              </a:rPr>
              <a:t>依然存在例如</a:t>
            </a:r>
            <a:r>
              <a:rPr lang="en-US" altLang="zh-CN" sz="800" kern="100" dirty="0">
                <a:latin typeface="Times New Roman" panose="02020603050405020304" pitchFamily="18" charset="0"/>
                <a:cs typeface="Times New Roman" panose="02020603050405020304" pitchFamily="18" charset="0"/>
              </a:rPr>
              <a:t>cluster_7</a:t>
            </a:r>
            <a:r>
              <a:rPr lang="zh-CN" altLang="en-US" sz="800" kern="100" dirty="0">
                <a:latin typeface="Times New Roman" panose="02020603050405020304" pitchFamily="18" charset="0"/>
                <a:cs typeface="Times New Roman" panose="02020603050405020304" pitchFamily="18" charset="0"/>
              </a:rPr>
              <a:t>的预测精度相对较低，除了高维小样本的问题，</a:t>
            </a:r>
            <a:r>
              <a:rPr lang="zh-CN" altLang="en-US" sz="800" b="1" kern="100" dirty="0">
                <a:solidFill>
                  <a:srgbClr val="FF00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800" dirty="0">
              <a:solidFill>
                <a:srgbClr val="FF0000"/>
              </a:solidFill>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1508320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870901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3086606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3065227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3803093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2950022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3125640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39</a:t>
            </a:fld>
            <a:endParaRPr lang="zh-CN" altLang="en-US"/>
          </a:p>
        </p:txBody>
      </p:sp>
    </p:spTree>
    <p:extLst>
      <p:ext uri="{BB962C8B-B14F-4D97-AF65-F5344CB8AC3E}">
        <p14:creationId xmlns:p14="http://schemas.microsoft.com/office/powerpoint/2010/main" val="2268363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42</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44</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45</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3945268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4178432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4.png"/><Relationship Id="rId7" Type="http://schemas.openxmlformats.org/officeDocument/2006/relationships/diagramColors" Target="../diagrams/colors10.xml"/><Relationship Id="rId12"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11" Type="http://schemas.openxmlformats.org/officeDocument/2006/relationships/image" Target="../media/image47.png"/><Relationship Id="rId5" Type="http://schemas.openxmlformats.org/officeDocument/2006/relationships/diagramLayout" Target="../diagrams/layout10.xml"/><Relationship Id="rId10" Type="http://schemas.openxmlformats.org/officeDocument/2006/relationships/image" Target="../media/image46.png"/><Relationship Id="rId4" Type="http://schemas.openxmlformats.org/officeDocument/2006/relationships/diagramData" Target="../diagrams/data10.xml"/><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11.xml"/><Relationship Id="rId7" Type="http://schemas.openxmlformats.org/officeDocument/2006/relationships/image" Target="../media/image49.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5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 Target="slide49.xml"/><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2.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9.png"/><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image" Target="../media/image65.png"/><Relationship Id="rId5" Type="http://schemas.microsoft.com/office/2007/relationships/hdphoto" Target="../media/hdphoto1.wdp"/><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image" Target="../media/image31.png"/><Relationship Id="rId14"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7.png"/><Relationship Id="rId7" Type="http://schemas.openxmlformats.org/officeDocument/2006/relationships/image" Target="../media/image7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76.png"/><Relationship Id="rId7" Type="http://schemas.openxmlformats.org/officeDocument/2006/relationships/diagramLayout" Target="../diagrams/layout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Data" Target="../diagrams/data13.xml"/><Relationship Id="rId11" Type="http://schemas.openxmlformats.org/officeDocument/2006/relationships/image" Target="../media/image79.png"/><Relationship Id="rId5" Type="http://schemas.openxmlformats.org/officeDocument/2006/relationships/image" Target="../media/image78.png"/><Relationship Id="rId10" Type="http://schemas.microsoft.com/office/2007/relationships/diagramDrawing" Target="../diagrams/drawing13.xml"/><Relationship Id="rId4" Type="http://schemas.openxmlformats.org/officeDocument/2006/relationships/image" Target="../media/image77.png"/><Relationship Id="rId9" Type="http://schemas.openxmlformats.org/officeDocument/2006/relationships/diagramColors" Target="../diagrams/colors13.xml"/></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image" Target="../media/image84.emf"/><Relationship Id="rId17" Type="http://schemas.openxmlformats.org/officeDocument/2006/relationships/image" Target="../media/image71.png"/><Relationship Id="rId2" Type="http://schemas.openxmlformats.org/officeDocument/2006/relationships/notesSlide" Target="../notesSlides/notesSlide17.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image" Target="../media/image83.emf"/><Relationship Id="rId5" Type="http://schemas.openxmlformats.org/officeDocument/2006/relationships/diagramQuickStyle" Target="../diagrams/quickStyle14.xml"/><Relationship Id="rId15" Type="http://schemas.openxmlformats.org/officeDocument/2006/relationships/slide" Target="slide46.xml"/><Relationship Id="rId10" Type="http://schemas.openxmlformats.org/officeDocument/2006/relationships/image" Target="../media/image82.emf"/><Relationship Id="rId4" Type="http://schemas.openxmlformats.org/officeDocument/2006/relationships/diagramLayout" Target="../diagrams/layout14.xml"/><Relationship Id="rId9" Type="http://schemas.openxmlformats.org/officeDocument/2006/relationships/image" Target="../media/image81.emf"/><Relationship Id="rId1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8.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15.xml"/><Relationship Id="rId7" Type="http://schemas.openxmlformats.org/officeDocument/2006/relationships/chart" Target="../charts/chart1.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10" Type="http://schemas.openxmlformats.org/officeDocument/2006/relationships/image" Target="../media/image38.png"/><Relationship Id="rId4" Type="http://schemas.openxmlformats.org/officeDocument/2006/relationships/diagramQuickStyle" Target="../diagrams/quickStyle15.xml"/><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emf"/><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slide" Target="slide2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image" Target="../media/image122.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施思齐、刘悦、鲁晓刚</a:t>
            </a:r>
            <a:endParaRPr lang="en-US" altLang="zh-CN" sz="2400" dirty="0"/>
          </a:p>
          <a:p>
            <a:pPr eaLnBrk="1" hangingPunct="1"/>
            <a:fld id="{CC69852C-4AA5-48D6-969A-322DEAAD4E07}" type="datetime2">
              <a:rPr lang="zh-CN" altLang="en-US" sz="2400" smtClean="0"/>
              <a:t>2018年6月26日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587311286"/>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a16="http://schemas.microsoft.com/office/drawing/2014/main" xmlns=""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xmlns=""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xmlns=""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xmlns=""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xmlns=""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xmlns=""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xmlns=""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xmlns=""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xmlns=""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xmlns=""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xmlns=""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xmlns=""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xmlns=""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xmlns=""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xmlns=""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xmlns=""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E3D6E7-B979-4D74-9884-20523AF47D48}"/>
              </a:ext>
            </a:extLst>
          </p:cNvPr>
          <p:cNvSpPr>
            <a:spLocks noGrp="1"/>
          </p:cNvSpPr>
          <p:nvPr>
            <p:ph type="title"/>
          </p:nvPr>
        </p:nvSpPr>
        <p:spPr>
          <a:xfrm>
            <a:off x="914400" y="0"/>
            <a:ext cx="8229600" cy="796950"/>
          </a:xfrm>
        </p:spPr>
        <p:txBody>
          <a:bodyPr>
            <a:normAutofit/>
          </a:bodyPr>
          <a:lstStyle/>
          <a:p>
            <a:r>
              <a:rPr lang="en-US" altLang="zh-CN" sz="2400" dirty="0">
                <a:solidFill>
                  <a:srgbClr val="FF0000"/>
                </a:solidFill>
              </a:rPr>
              <a:t>3. </a:t>
            </a:r>
            <a:r>
              <a:rPr lang="zh-CN" altLang="en-US" sz="2400" dirty="0">
                <a:solidFill>
                  <a:srgbClr val="FF0000"/>
                </a:solidFill>
              </a:rPr>
              <a:t>数据驱动的机器学习算法流程实现</a:t>
            </a:r>
          </a:p>
        </p:txBody>
      </p:sp>
      <p:sp>
        <p:nvSpPr>
          <p:cNvPr id="4" name="矩形 3">
            <a:extLst>
              <a:ext uri="{FF2B5EF4-FFF2-40B4-BE49-F238E27FC236}">
                <a16:creationId xmlns:a16="http://schemas.microsoft.com/office/drawing/2014/main" xmlns="" id="{807C1185-0626-4F45-A65E-E615168E6246}"/>
              </a:ext>
            </a:extLst>
          </p:cNvPr>
          <p:cNvSpPr/>
          <p:nvPr/>
        </p:nvSpPr>
        <p:spPr>
          <a:xfrm>
            <a:off x="114839" y="852667"/>
            <a:ext cx="8984435" cy="58720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13C29DCA-66C1-4D19-8460-5BE52195D4D9}"/>
              </a:ext>
            </a:extLst>
          </p:cNvPr>
          <p:cNvCxnSpPr>
            <a:stCxn id="4" idx="1"/>
            <a:endCxn id="4" idx="3"/>
          </p:cNvCxnSpPr>
          <p:nvPr/>
        </p:nvCxnSpPr>
        <p:spPr>
          <a:xfrm>
            <a:off x="114839" y="3788702"/>
            <a:ext cx="89844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xmlns="" id="{80F7492B-FE88-4FDE-BF33-C84E78979CED}"/>
              </a:ext>
            </a:extLst>
          </p:cNvPr>
          <p:cNvCxnSpPr>
            <a:stCxn id="4" idx="0"/>
            <a:endCxn id="4" idx="2"/>
          </p:cNvCxnSpPr>
          <p:nvPr/>
        </p:nvCxnSpPr>
        <p:spPr>
          <a:xfrm>
            <a:off x="4607057" y="852667"/>
            <a:ext cx="0" cy="5872069"/>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xmlns="" id="{D26CC201-7406-4A61-86D9-E30EC85EFE60}"/>
              </a:ext>
            </a:extLst>
          </p:cNvPr>
          <p:cNvPicPr>
            <a:picLocks noChangeAspect="1"/>
          </p:cNvPicPr>
          <p:nvPr/>
        </p:nvPicPr>
        <p:blipFill>
          <a:blip r:embed="rId2"/>
          <a:stretch>
            <a:fillRect/>
          </a:stretch>
        </p:blipFill>
        <p:spPr>
          <a:xfrm>
            <a:off x="5230781" y="1205722"/>
            <a:ext cx="3688519" cy="2289669"/>
          </a:xfrm>
          <a:prstGeom prst="rect">
            <a:avLst/>
          </a:prstGeom>
        </p:spPr>
      </p:pic>
      <p:sp>
        <p:nvSpPr>
          <p:cNvPr id="13" name="文本框 12">
            <a:extLst>
              <a:ext uri="{FF2B5EF4-FFF2-40B4-BE49-F238E27FC236}">
                <a16:creationId xmlns:a16="http://schemas.microsoft.com/office/drawing/2014/main" xmlns="" id="{CA220E87-DBE1-4A6D-89EA-E7A7CCC572E8}"/>
              </a:ext>
            </a:extLst>
          </p:cNvPr>
          <p:cNvSpPr txBox="1"/>
          <p:nvPr/>
        </p:nvSpPr>
        <p:spPr>
          <a:xfrm>
            <a:off x="4688087" y="1346122"/>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无监督学习</a:t>
            </a:r>
          </a:p>
        </p:txBody>
      </p:sp>
      <p:pic>
        <p:nvPicPr>
          <p:cNvPr id="17" name="图片 16">
            <a:extLst>
              <a:ext uri="{FF2B5EF4-FFF2-40B4-BE49-F238E27FC236}">
                <a16:creationId xmlns:a16="http://schemas.microsoft.com/office/drawing/2014/main" xmlns="" id="{8C1BDC26-8D63-4415-A8F4-D3CAB3DB3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48" y="3946798"/>
            <a:ext cx="2866974" cy="2544465"/>
          </a:xfrm>
          <a:prstGeom prst="rect">
            <a:avLst/>
          </a:prstGeom>
        </p:spPr>
      </p:pic>
      <p:sp>
        <p:nvSpPr>
          <p:cNvPr id="18" name="文本框 17">
            <a:extLst>
              <a:ext uri="{FF2B5EF4-FFF2-40B4-BE49-F238E27FC236}">
                <a16:creationId xmlns:a16="http://schemas.microsoft.com/office/drawing/2014/main" xmlns="" id="{72B731BF-EE39-438D-8F01-0A681CBA196F}"/>
              </a:ext>
            </a:extLst>
          </p:cNvPr>
          <p:cNvSpPr txBox="1"/>
          <p:nvPr/>
        </p:nvSpPr>
        <p:spPr>
          <a:xfrm>
            <a:off x="211106" y="4254120"/>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回归</a:t>
            </a:r>
          </a:p>
        </p:txBody>
      </p:sp>
      <p:sp>
        <p:nvSpPr>
          <p:cNvPr id="20" name="文本框 19">
            <a:extLst>
              <a:ext uri="{FF2B5EF4-FFF2-40B4-BE49-F238E27FC236}">
                <a16:creationId xmlns:a16="http://schemas.microsoft.com/office/drawing/2014/main" xmlns="" id="{5FB237A9-C90B-4B8E-B083-5A931A688E59}"/>
              </a:ext>
            </a:extLst>
          </p:cNvPr>
          <p:cNvSpPr txBox="1"/>
          <p:nvPr/>
        </p:nvSpPr>
        <p:spPr>
          <a:xfrm>
            <a:off x="215312" y="1402174"/>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特征降维</a:t>
            </a:r>
          </a:p>
        </p:txBody>
      </p:sp>
      <p:pic>
        <p:nvPicPr>
          <p:cNvPr id="21" name="图片 20">
            <a:hlinkClick r:id="" action="ppaction://noaction"/>
            <a:extLst>
              <a:ext uri="{FF2B5EF4-FFF2-40B4-BE49-F238E27FC236}">
                <a16:creationId xmlns:a16="http://schemas.microsoft.com/office/drawing/2014/main" xmlns="" id="{6184E3C1-8CB9-4A7A-8A84-9846F4F5D8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019"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hlinkClick r:id="" action="ppaction://noaction"/>
            <a:extLst>
              <a:ext uri="{FF2B5EF4-FFF2-40B4-BE49-F238E27FC236}">
                <a16:creationId xmlns:a16="http://schemas.microsoft.com/office/drawing/2014/main" xmlns="" id="{946F57F3-FEBC-466C-8E24-42E8E75BC87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7983" y="514089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xmlns="" id="{169535BE-CA1D-44CB-8807-9F665E007D1E}"/>
              </a:ext>
            </a:extLst>
          </p:cNvPr>
          <p:cNvPicPr>
            <a:picLocks noChangeAspect="1"/>
          </p:cNvPicPr>
          <p:nvPr/>
        </p:nvPicPr>
        <p:blipFill>
          <a:blip r:embed="rId5"/>
          <a:stretch>
            <a:fillRect/>
          </a:stretch>
        </p:blipFill>
        <p:spPr>
          <a:xfrm>
            <a:off x="5596726" y="3988846"/>
            <a:ext cx="2663935" cy="2531523"/>
          </a:xfrm>
          <a:prstGeom prst="rect">
            <a:avLst/>
          </a:prstGeom>
        </p:spPr>
      </p:pic>
      <p:sp>
        <p:nvSpPr>
          <p:cNvPr id="25" name="文本框 24">
            <a:extLst>
              <a:ext uri="{FF2B5EF4-FFF2-40B4-BE49-F238E27FC236}">
                <a16:creationId xmlns:a16="http://schemas.microsoft.com/office/drawing/2014/main" xmlns="" id="{DF507515-A8BE-496D-A48D-970B5F23130F}"/>
              </a:ext>
            </a:extLst>
          </p:cNvPr>
          <p:cNvSpPr txBox="1"/>
          <p:nvPr/>
        </p:nvSpPr>
        <p:spPr>
          <a:xfrm>
            <a:off x="4677171" y="4256469"/>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分类</a:t>
            </a:r>
          </a:p>
        </p:txBody>
      </p:sp>
      <p:pic>
        <p:nvPicPr>
          <p:cNvPr id="23" name="图片 22">
            <a:hlinkClick r:id="" action="ppaction://noaction"/>
            <a:extLst>
              <a:ext uri="{FF2B5EF4-FFF2-40B4-BE49-F238E27FC236}">
                <a16:creationId xmlns:a16="http://schemas.microsoft.com/office/drawing/2014/main" xmlns="" id="{FE8C6933-788D-4B8C-A1E9-A5C2A9D35C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556" y="521903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xmlns="" id="{7465982D-9F34-445D-9C70-3DD77DF613E3}"/>
              </a:ext>
            </a:extLst>
          </p:cNvPr>
          <p:cNvPicPr>
            <a:picLocks noChangeAspect="1"/>
          </p:cNvPicPr>
          <p:nvPr/>
        </p:nvPicPr>
        <p:blipFill>
          <a:blip r:embed="rId6"/>
          <a:stretch>
            <a:fillRect/>
          </a:stretch>
        </p:blipFill>
        <p:spPr>
          <a:xfrm>
            <a:off x="777449" y="1302995"/>
            <a:ext cx="3393507" cy="2376257"/>
          </a:xfrm>
          <a:prstGeom prst="rect">
            <a:avLst/>
          </a:prstGeom>
        </p:spPr>
      </p:pic>
      <p:pic>
        <p:nvPicPr>
          <p:cNvPr id="16" name="图片 15">
            <a:hlinkClick r:id="" action="ppaction://noaction"/>
            <a:extLst>
              <a:ext uri="{FF2B5EF4-FFF2-40B4-BE49-F238E27FC236}">
                <a16:creationId xmlns:a16="http://schemas.microsoft.com/office/drawing/2014/main" xmlns="" id="{292D3D4C-4D15-4AF2-A77D-2B443DF697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3587" y="2195416"/>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a16="http://schemas.microsoft.com/office/drawing/2014/main" xmlns="" id="{CECA8150-B314-4343-9E2F-3BC62090D666}"/>
              </a:ext>
            </a:extLst>
          </p:cNvPr>
          <p:cNvPicPr>
            <a:picLocks noChangeAspect="1"/>
          </p:cNvPicPr>
          <p:nvPr/>
        </p:nvPicPr>
        <p:blipFill>
          <a:blip r:embed="rId7"/>
          <a:stretch>
            <a:fillRect/>
          </a:stretch>
        </p:blipFill>
        <p:spPr>
          <a:xfrm>
            <a:off x="143695" y="917827"/>
            <a:ext cx="8839168" cy="5667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xmlns="" id="{ECBE64E8-AFE4-44E0-9C2B-CB108F177C65}"/>
              </a:ext>
            </a:extLst>
          </p:cNvPr>
          <p:cNvPicPr>
            <a:picLocks noChangeAspect="1"/>
          </p:cNvPicPr>
          <p:nvPr/>
        </p:nvPicPr>
        <p:blipFill>
          <a:blip r:embed="rId2"/>
          <a:stretch>
            <a:fillRect/>
          </a:stretch>
        </p:blipFill>
        <p:spPr>
          <a:xfrm>
            <a:off x="148069" y="865623"/>
            <a:ext cx="8864022" cy="5502391"/>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a16="http://schemas.microsoft.com/office/drawing/2014/main" xmlns="" id="{53A249BF-D519-4AA5-8242-F6959912556C}"/>
              </a:ext>
            </a:extLst>
          </p:cNvPr>
          <p:cNvPicPr>
            <a:picLocks noChangeAspect="1"/>
          </p:cNvPicPr>
          <p:nvPr/>
        </p:nvPicPr>
        <p:blipFill>
          <a:blip r:embed="rId8"/>
          <a:stretch>
            <a:fillRect/>
          </a:stretch>
        </p:blipFill>
        <p:spPr>
          <a:xfrm>
            <a:off x="-8206799" y="3500653"/>
            <a:ext cx="8465029" cy="5734721"/>
          </a:xfrm>
          <a:prstGeom prst="rect">
            <a:avLst/>
          </a:prstGeom>
          <a:ln>
            <a:noFill/>
          </a:ln>
          <a:effectLst>
            <a:outerShdw blurRad="190500" algn="tl" rotWithShape="0">
              <a:srgbClr val="000000">
                <a:alpha val="70000"/>
              </a:srgbClr>
            </a:outerShdw>
          </a:effectLst>
        </p:spPr>
      </p:pic>
      <p:pic>
        <p:nvPicPr>
          <p:cNvPr id="28" name="图片 27">
            <a:extLst>
              <a:ext uri="{FF2B5EF4-FFF2-40B4-BE49-F238E27FC236}">
                <a16:creationId xmlns:a16="http://schemas.microsoft.com/office/drawing/2014/main" xmlns="" id="{EF26CB8F-29A9-4E44-80EA-DDCE7587ACAE}"/>
              </a:ext>
            </a:extLst>
          </p:cNvPr>
          <p:cNvPicPr>
            <a:picLocks noChangeAspect="1"/>
          </p:cNvPicPr>
          <p:nvPr/>
        </p:nvPicPr>
        <p:blipFill>
          <a:blip r:embed="rId5"/>
          <a:stretch>
            <a:fillRect/>
          </a:stretch>
        </p:blipFill>
        <p:spPr>
          <a:xfrm>
            <a:off x="-10039346" y="2195416"/>
            <a:ext cx="8611385" cy="5764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21"/>
                                        </p:tgtEl>
                                      </p:cBhvr>
                                      <p:by x="150000" y="150000"/>
                                    </p:animScale>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22"/>
                                        </p:tgtEl>
                                      </p:cBhvr>
                                      <p:by x="150000" y="150000"/>
                                    </p:animScale>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2000" fill="hold"/>
                                        <p:tgtEl>
                                          <p:spTgt spid="23"/>
                                        </p:tgtEl>
                                      </p:cBhvr>
                                      <p:by x="150000" y="150000"/>
                                    </p:animScale>
                                  </p:childTnLst>
                                </p:cTn>
                              </p:par>
                            </p:childTnLst>
                          </p:cTn>
                        </p:par>
                        <p:par>
                          <p:cTn id="49" fill="hold">
                            <p:stCondLst>
                              <p:cond delay="2000"/>
                            </p:stCondLst>
                            <p:childTnLst>
                              <p:par>
                                <p:cTn id="50" presetID="42"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97559887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1038777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xmlns="" id="{FB5CEE58-B0F4-43AE-9F7B-C63074032CCD}"/>
              </a:ext>
            </a:extLst>
          </p:cNvPr>
          <p:cNvGrpSpPr/>
          <p:nvPr/>
        </p:nvGrpSpPr>
        <p:grpSpPr>
          <a:xfrm>
            <a:off x="63373" y="3900974"/>
            <a:ext cx="8634298" cy="2695528"/>
            <a:chOff x="-367347" y="3091493"/>
            <a:chExt cx="10077702" cy="2718635"/>
          </a:xfrm>
        </p:grpSpPr>
        <p:grpSp>
          <p:nvGrpSpPr>
            <p:cNvPr id="9" name="组合 8">
              <a:extLst>
                <a:ext uri="{FF2B5EF4-FFF2-40B4-BE49-F238E27FC236}">
                  <a16:creationId xmlns:a16="http://schemas.microsoft.com/office/drawing/2014/main" xmlns="" id="{632909BD-0233-43D7-9356-CBFB797FB539}"/>
                </a:ext>
              </a:extLst>
            </p:cNvPr>
            <p:cNvGrpSpPr/>
            <p:nvPr/>
          </p:nvGrpSpPr>
          <p:grpSpPr>
            <a:xfrm>
              <a:off x="-367347" y="3091493"/>
              <a:ext cx="10077702" cy="2718635"/>
              <a:chOff x="-1000278" y="3519828"/>
              <a:chExt cx="10077702" cy="2718635"/>
            </a:xfrm>
          </p:grpSpPr>
          <p:sp>
            <p:nvSpPr>
              <p:cNvPr id="11" name="矩形: 圆角 10">
                <a:extLst>
                  <a:ext uri="{FF2B5EF4-FFF2-40B4-BE49-F238E27FC236}">
                    <a16:creationId xmlns:a16="http://schemas.microsoft.com/office/drawing/2014/main" xmlns=""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xmlns=""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xmlns=""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xmlns=""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xmlns="" id="{A3FEE4BB-FB7F-4E71-9E2C-E5D5839610C7}"/>
                  </a:ext>
                </a:extLst>
              </p:cNvPr>
              <p:cNvSpPr/>
              <p:nvPr/>
            </p:nvSpPr>
            <p:spPr>
              <a:xfrm>
                <a:off x="7930318" y="3554699"/>
                <a:ext cx="1147106"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xmlns=""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xmlns=""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xmlns="" id="{03C04292-D3D1-4945-A940-07041F0DDE53}"/>
              </a:ext>
            </a:extLst>
          </p:cNvPr>
          <p:cNvSpPr/>
          <p:nvPr/>
        </p:nvSpPr>
        <p:spPr>
          <a:xfrm>
            <a:off x="1341001" y="4357317"/>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50BDD237-C9F5-4420-8DD4-5B765CF85463}"/>
              </a:ext>
            </a:extLst>
          </p:cNvPr>
          <p:cNvSpPr txBox="1"/>
          <p:nvPr/>
        </p:nvSpPr>
        <p:spPr>
          <a:xfrm>
            <a:off x="1331640" y="4448922"/>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xmlns="" id="{7B7A72E4-E7C7-41D8-918F-AE5D5FA6E64A}"/>
              </a:ext>
            </a:extLst>
          </p:cNvPr>
          <p:cNvSpPr/>
          <p:nvPr/>
        </p:nvSpPr>
        <p:spPr>
          <a:xfrm>
            <a:off x="7795324" y="4132432"/>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xmlns="" id="{4A03BA96-24E2-4633-AFCA-C6FF9F95B187}"/>
              </a:ext>
            </a:extLst>
          </p:cNvPr>
          <p:cNvPicPr>
            <a:picLocks noChangeAspect="1"/>
          </p:cNvPicPr>
          <p:nvPr/>
        </p:nvPicPr>
        <p:blipFill>
          <a:blip r:embed="rId6"/>
          <a:stretch>
            <a:fillRect/>
          </a:stretch>
        </p:blipFill>
        <p:spPr>
          <a:xfrm>
            <a:off x="7869004" y="4335206"/>
            <a:ext cx="814013" cy="252698"/>
          </a:xfrm>
          <a:prstGeom prst="rect">
            <a:avLst/>
          </a:prstGeom>
        </p:spPr>
      </p:pic>
      <p:sp>
        <p:nvSpPr>
          <p:cNvPr id="26" name="文本框 25">
            <a:extLst>
              <a:ext uri="{FF2B5EF4-FFF2-40B4-BE49-F238E27FC236}">
                <a16:creationId xmlns:a16="http://schemas.microsoft.com/office/drawing/2014/main" xmlns="" id="{C6F6EC8E-A6AE-469A-9AC2-8214BD9C9EC1}"/>
              </a:ext>
            </a:extLst>
          </p:cNvPr>
          <p:cNvSpPr txBox="1"/>
          <p:nvPr/>
        </p:nvSpPr>
        <p:spPr>
          <a:xfrm>
            <a:off x="7774360" y="4092495"/>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xmlns=""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xmlns="" id="{791D9618-2E2E-4E00-AA1A-9FDB70587DC9}"/>
              </a:ext>
            </a:extLst>
          </p:cNvPr>
          <p:cNvSpPr/>
          <p:nvPr/>
        </p:nvSpPr>
        <p:spPr>
          <a:xfrm>
            <a:off x="975644" y="495389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xmlns="" id="{E3DADE83-A388-4264-9825-9B34A703FE7A}"/>
              </a:ext>
            </a:extLst>
          </p:cNvPr>
          <p:cNvPicPr>
            <a:picLocks noChangeAspect="1"/>
          </p:cNvPicPr>
          <p:nvPr/>
        </p:nvPicPr>
        <p:blipFill>
          <a:blip r:embed="rId7"/>
          <a:stretch>
            <a:fillRect/>
          </a:stretch>
        </p:blipFill>
        <p:spPr>
          <a:xfrm>
            <a:off x="1446241" y="4885547"/>
            <a:ext cx="1149291" cy="928474"/>
          </a:xfrm>
          <a:prstGeom prst="rect">
            <a:avLst/>
          </a:prstGeom>
        </p:spPr>
      </p:pic>
      <p:sp>
        <p:nvSpPr>
          <p:cNvPr id="31" name="矩形 30">
            <a:extLst>
              <a:ext uri="{FF2B5EF4-FFF2-40B4-BE49-F238E27FC236}">
                <a16:creationId xmlns:a16="http://schemas.microsoft.com/office/drawing/2014/main" xmlns="" id="{1E615737-D92D-4589-877D-46B71CA99D6B}"/>
              </a:ext>
            </a:extLst>
          </p:cNvPr>
          <p:cNvSpPr/>
          <p:nvPr/>
        </p:nvSpPr>
        <p:spPr>
          <a:xfrm>
            <a:off x="7801313" y="472174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xmlns="" id="{31672867-EBB2-40C3-A682-3631D4E630DE}"/>
              </a:ext>
            </a:extLst>
          </p:cNvPr>
          <p:cNvSpPr/>
          <p:nvPr/>
        </p:nvSpPr>
        <p:spPr>
          <a:xfrm>
            <a:off x="7821645" y="5884046"/>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xmlns="" id="{200DD931-70E8-449C-B7AD-F8351669AF33}"/>
              </a:ext>
            </a:extLst>
          </p:cNvPr>
          <p:cNvPicPr>
            <a:picLocks noChangeAspect="1"/>
          </p:cNvPicPr>
          <p:nvPr/>
        </p:nvPicPr>
        <p:blipFill>
          <a:blip r:embed="rId6"/>
          <a:stretch>
            <a:fillRect/>
          </a:stretch>
        </p:blipFill>
        <p:spPr>
          <a:xfrm>
            <a:off x="7874994" y="4910399"/>
            <a:ext cx="814013" cy="252698"/>
          </a:xfrm>
          <a:prstGeom prst="rect">
            <a:avLst/>
          </a:prstGeom>
        </p:spPr>
      </p:pic>
      <p:sp>
        <p:nvSpPr>
          <p:cNvPr id="35" name="文本框 34">
            <a:extLst>
              <a:ext uri="{FF2B5EF4-FFF2-40B4-BE49-F238E27FC236}">
                <a16:creationId xmlns:a16="http://schemas.microsoft.com/office/drawing/2014/main" xmlns="" id="{CFB120DC-0FB6-4CB1-A0B2-09ABA227D8D7}"/>
              </a:ext>
            </a:extLst>
          </p:cNvPr>
          <p:cNvSpPr txBox="1"/>
          <p:nvPr/>
        </p:nvSpPr>
        <p:spPr>
          <a:xfrm>
            <a:off x="7780350" y="4703235"/>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xmlns="" id="{FD080D6A-B063-4F24-9333-D12F2A245E2C}"/>
              </a:ext>
            </a:extLst>
          </p:cNvPr>
          <p:cNvPicPr>
            <a:picLocks noChangeAspect="1"/>
          </p:cNvPicPr>
          <p:nvPr/>
        </p:nvPicPr>
        <p:blipFill>
          <a:blip r:embed="rId6"/>
          <a:stretch>
            <a:fillRect/>
          </a:stretch>
        </p:blipFill>
        <p:spPr>
          <a:xfrm>
            <a:off x="7902526" y="6092851"/>
            <a:ext cx="814013" cy="252698"/>
          </a:xfrm>
          <a:prstGeom prst="rect">
            <a:avLst/>
          </a:prstGeom>
        </p:spPr>
      </p:pic>
      <p:sp>
        <p:nvSpPr>
          <p:cNvPr id="39" name="文本框 38">
            <a:extLst>
              <a:ext uri="{FF2B5EF4-FFF2-40B4-BE49-F238E27FC236}">
                <a16:creationId xmlns:a16="http://schemas.microsoft.com/office/drawing/2014/main" xmlns="" id="{11C55BD2-E9B7-4005-82BF-B4B8D616ED6E}"/>
              </a:ext>
            </a:extLst>
          </p:cNvPr>
          <p:cNvSpPr txBox="1"/>
          <p:nvPr/>
        </p:nvSpPr>
        <p:spPr>
          <a:xfrm>
            <a:off x="7807882" y="5885687"/>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xmlns="" id="{C1BA1B12-AF67-4FB5-80EE-1B3C9B251798}"/>
              </a:ext>
            </a:extLst>
          </p:cNvPr>
          <p:cNvGrpSpPr/>
          <p:nvPr/>
        </p:nvGrpSpPr>
        <p:grpSpPr>
          <a:xfrm>
            <a:off x="105080" y="4240667"/>
            <a:ext cx="1533060" cy="1362949"/>
            <a:chOff x="340686" y="1844609"/>
            <a:chExt cx="1789343" cy="1472346"/>
          </a:xfrm>
        </p:grpSpPr>
        <p:grpSp>
          <p:nvGrpSpPr>
            <p:cNvPr id="45" name="组合 44">
              <a:extLst>
                <a:ext uri="{FF2B5EF4-FFF2-40B4-BE49-F238E27FC236}">
                  <a16:creationId xmlns:a16="http://schemas.microsoft.com/office/drawing/2014/main" xmlns=""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xmlns=""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xmlns=""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xmlns=""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xmlns="" id="{4C1887ED-39E8-4E1A-8829-1AC2A17E259B}"/>
                </a:ext>
              </a:extLst>
            </p:cNvPr>
            <p:cNvSpPr txBox="1"/>
            <p:nvPr/>
          </p:nvSpPr>
          <p:spPr>
            <a:xfrm>
              <a:off x="340686" y="1844609"/>
              <a:ext cx="1789343" cy="698209"/>
            </a:xfrm>
            <a:prstGeom prst="rect">
              <a:avLst/>
            </a:prstGeom>
            <a:noFill/>
          </p:spPr>
          <p:txBody>
            <a:bodyPr wrap="square" rtlCol="0">
              <a:spAutoFit/>
            </a:bodyPr>
            <a:lstStyle/>
            <a:p>
              <a:r>
                <a:rPr lang="zh-CN" altLang="en-US" dirty="0"/>
                <a:t>混合</a:t>
              </a:r>
              <a:endParaRPr lang="en-US" altLang="zh-CN" dirty="0"/>
            </a:p>
            <a:p>
              <a:r>
                <a:rPr lang="zh-CN" altLang="en-US" dirty="0"/>
                <a:t>数据</a:t>
              </a:r>
            </a:p>
          </p:txBody>
        </p:sp>
      </p:grpSp>
      <p:sp>
        <p:nvSpPr>
          <p:cNvPr id="61" name="文本框 60">
            <a:extLst>
              <a:ext uri="{FF2B5EF4-FFF2-40B4-BE49-F238E27FC236}">
                <a16:creationId xmlns:a16="http://schemas.microsoft.com/office/drawing/2014/main" xmlns=""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材料数据通常呈现</a:t>
            </a:r>
            <a:r>
              <a:rPr lang="zh-CN" altLang="en-US" sz="2000" b="1" dirty="0">
                <a:solidFill>
                  <a:srgbClr val="FF0000"/>
                </a:solidFill>
              </a:rPr>
              <a:t>小样本、高维度和分布不均匀的特点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xmlns="" id="{B2332F02-0052-4990-A2CE-C2E9DDE83EC8}"/>
              </a:ext>
            </a:extLst>
          </p:cNvPr>
          <p:cNvSpPr txBox="1"/>
          <p:nvPr/>
        </p:nvSpPr>
        <p:spPr>
          <a:xfrm>
            <a:off x="3576957" y="5368956"/>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xmlns="" id="{D54C833F-913C-4087-BD1A-A380C1A5D544}"/>
              </a:ext>
            </a:extLst>
          </p:cNvPr>
          <p:cNvSpPr txBox="1"/>
          <p:nvPr/>
        </p:nvSpPr>
        <p:spPr>
          <a:xfrm>
            <a:off x="8070511" y="5360963"/>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xmlns=""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xmlns="" id="{4B7B858E-E5F5-4198-9C57-D5E19F05CC3D}"/>
              </a:ext>
            </a:extLst>
          </p:cNvPr>
          <p:cNvSpPr/>
          <p:nvPr/>
        </p:nvSpPr>
        <p:spPr>
          <a:xfrm>
            <a:off x="1242455" y="3935549"/>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37F0C5BD-AE35-4C52-A496-28FB77DA37FC}"/>
              </a:ext>
            </a:extLst>
          </p:cNvPr>
          <p:cNvSpPr/>
          <p:nvPr/>
        </p:nvSpPr>
        <p:spPr>
          <a:xfrm>
            <a:off x="3294915" y="4054990"/>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xmlns="" id="{D950A544-B64B-404F-ABB0-3C0B3AD5DAE6}"/>
              </a:ext>
            </a:extLst>
          </p:cNvPr>
          <p:cNvSpPr/>
          <p:nvPr/>
        </p:nvSpPr>
        <p:spPr>
          <a:xfrm>
            <a:off x="2822436" y="445802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xmlns="" id="{E9374125-89E6-442A-9457-B345781FE435}"/>
              </a:ext>
            </a:extLst>
          </p:cNvPr>
          <p:cNvSpPr/>
          <p:nvPr/>
        </p:nvSpPr>
        <p:spPr>
          <a:xfrm>
            <a:off x="2822436" y="483193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xmlns="" id="{BBD44E47-E7A2-438D-940A-814556822709}"/>
              </a:ext>
            </a:extLst>
          </p:cNvPr>
          <p:cNvSpPr/>
          <p:nvPr/>
        </p:nvSpPr>
        <p:spPr>
          <a:xfrm>
            <a:off x="2813620" y="548124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xmlns="" id="{55D5BD5B-4149-4EC5-9356-B5E399CF677C}"/>
              </a:ext>
            </a:extLst>
          </p:cNvPr>
          <p:cNvPicPr>
            <a:picLocks noChangeAspect="1"/>
          </p:cNvPicPr>
          <p:nvPr/>
        </p:nvPicPr>
        <p:blipFill>
          <a:blip r:embed="rId8"/>
          <a:stretch>
            <a:fillRect/>
          </a:stretch>
        </p:blipFill>
        <p:spPr>
          <a:xfrm>
            <a:off x="3389771" y="4100139"/>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xmlns="" id="{2CD59F35-CA69-4534-A88C-7DA2DC7FAE10}"/>
              </a:ext>
            </a:extLst>
          </p:cNvPr>
          <p:cNvPicPr>
            <a:picLocks noChangeAspect="1"/>
          </p:cNvPicPr>
          <p:nvPr/>
        </p:nvPicPr>
        <p:blipFill>
          <a:blip r:embed="rId9"/>
          <a:stretch>
            <a:fillRect/>
          </a:stretch>
        </p:blipFill>
        <p:spPr>
          <a:xfrm>
            <a:off x="3389771" y="4648205"/>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xmlns="" id="{527CBBA6-EF81-4BF5-A048-C1F2B4444112}"/>
              </a:ext>
            </a:extLst>
          </p:cNvPr>
          <p:cNvPicPr>
            <a:picLocks noChangeAspect="1"/>
          </p:cNvPicPr>
          <p:nvPr/>
        </p:nvPicPr>
        <p:blipFill>
          <a:blip r:embed="rId10"/>
          <a:stretch>
            <a:fillRect/>
          </a:stretch>
        </p:blipFill>
        <p:spPr>
          <a:xfrm>
            <a:off x="3389771" y="5853786"/>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xmlns="" id="{3421C0E2-A269-44BD-B984-928E331332CB}"/>
              </a:ext>
            </a:extLst>
          </p:cNvPr>
          <p:cNvSpPr txBox="1"/>
          <p:nvPr/>
        </p:nvSpPr>
        <p:spPr>
          <a:xfrm>
            <a:off x="3340147" y="4132432"/>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xmlns="" id="{0313CC91-4479-4108-94EE-FCCA8FA656CA}"/>
              </a:ext>
            </a:extLst>
          </p:cNvPr>
          <p:cNvSpPr txBox="1"/>
          <p:nvPr/>
        </p:nvSpPr>
        <p:spPr>
          <a:xfrm>
            <a:off x="3335781" y="4722779"/>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xmlns="" id="{6EED5F7D-29B7-4D52-B348-4E63ED2AF427}"/>
              </a:ext>
            </a:extLst>
          </p:cNvPr>
          <p:cNvSpPr txBox="1"/>
          <p:nvPr/>
        </p:nvSpPr>
        <p:spPr>
          <a:xfrm>
            <a:off x="3295202" y="5976737"/>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xmlns="" id="{5A659B95-360D-4CE5-98B2-59731D12034C}"/>
              </a:ext>
            </a:extLst>
          </p:cNvPr>
          <p:cNvSpPr/>
          <p:nvPr/>
        </p:nvSpPr>
        <p:spPr>
          <a:xfrm>
            <a:off x="1334514" y="2840501"/>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xmlns="" id="{8FF50CDC-6140-47DF-BEFE-03C5C5E38AFA}"/>
              </a:ext>
            </a:extLst>
          </p:cNvPr>
          <p:cNvSpPr txBox="1"/>
          <p:nvPr/>
        </p:nvSpPr>
        <p:spPr>
          <a:xfrm>
            <a:off x="1360852" y="2820291"/>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xmlns="" id="{5CEEF1DE-A3CC-4931-BA12-1579B8C87C77}"/>
              </a:ext>
            </a:extLst>
          </p:cNvPr>
          <p:cNvSpPr/>
          <p:nvPr/>
        </p:nvSpPr>
        <p:spPr>
          <a:xfrm>
            <a:off x="4439045" y="424275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C832ADAD-1B7B-4A6F-B454-6FE2E2F64BEE}"/>
              </a:ext>
            </a:extLst>
          </p:cNvPr>
          <p:cNvSpPr/>
          <p:nvPr/>
        </p:nvSpPr>
        <p:spPr>
          <a:xfrm>
            <a:off x="4797453" y="2841243"/>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5E13D233-DDF5-4877-ABEE-6619A1A37D83}"/>
              </a:ext>
            </a:extLst>
          </p:cNvPr>
          <p:cNvSpPr txBox="1"/>
          <p:nvPr/>
        </p:nvSpPr>
        <p:spPr>
          <a:xfrm>
            <a:off x="4748155" y="2924747"/>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xmlns="" id="{2B39B7B9-0497-49CE-AA5A-FDE8A474A1A5}"/>
              </a:ext>
            </a:extLst>
          </p:cNvPr>
          <p:cNvSpPr/>
          <p:nvPr/>
        </p:nvSpPr>
        <p:spPr>
          <a:xfrm>
            <a:off x="4439045" y="479489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xmlns="" id="{07F06710-78A9-47A4-8FEC-C420ABC3A472}"/>
              </a:ext>
            </a:extLst>
          </p:cNvPr>
          <p:cNvSpPr/>
          <p:nvPr/>
        </p:nvSpPr>
        <p:spPr>
          <a:xfrm>
            <a:off x="4449493" y="595014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xmlns="" id="{767C7E48-7E38-4006-81E0-43E24FE4867D}"/>
              </a:ext>
            </a:extLst>
          </p:cNvPr>
          <p:cNvSpPr/>
          <p:nvPr/>
        </p:nvSpPr>
        <p:spPr>
          <a:xfrm>
            <a:off x="7502719" y="424433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xmlns="" id="{ECA77F04-22B0-4407-BB4C-DAFD5077AD12}"/>
              </a:ext>
            </a:extLst>
          </p:cNvPr>
          <p:cNvSpPr/>
          <p:nvPr/>
        </p:nvSpPr>
        <p:spPr>
          <a:xfrm>
            <a:off x="7502719" y="4796472"/>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xmlns="" id="{272A36F5-59AB-410E-AFEC-369522EA1CD0}"/>
              </a:ext>
            </a:extLst>
          </p:cNvPr>
          <p:cNvSpPr/>
          <p:nvPr/>
        </p:nvSpPr>
        <p:spPr>
          <a:xfrm>
            <a:off x="7513167" y="5951728"/>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xmlns="" id="{24472316-9911-42DC-9C7B-F2DE9DB53D5F}"/>
              </a:ext>
            </a:extLst>
          </p:cNvPr>
          <p:cNvSpPr/>
          <p:nvPr/>
        </p:nvSpPr>
        <p:spPr>
          <a:xfrm>
            <a:off x="7888645" y="2840501"/>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xmlns="" id="{42238F6F-AA21-4DC2-8913-A5AA4984476F}"/>
              </a:ext>
            </a:extLst>
          </p:cNvPr>
          <p:cNvSpPr txBox="1"/>
          <p:nvPr/>
        </p:nvSpPr>
        <p:spPr>
          <a:xfrm>
            <a:off x="7838124" y="2961405"/>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xmlns="" id="{9FD85A4A-4CE6-4317-B75E-A64F1C8AD4D6}"/>
              </a:ext>
            </a:extLst>
          </p:cNvPr>
          <p:cNvSpPr/>
          <p:nvPr/>
        </p:nvSpPr>
        <p:spPr>
          <a:xfrm>
            <a:off x="135805" y="2817388"/>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xmlns="" id="{114EEF5E-69ED-4DA0-BF42-89416B5A0729}"/>
              </a:ext>
            </a:extLst>
          </p:cNvPr>
          <p:cNvSpPr txBox="1"/>
          <p:nvPr/>
        </p:nvSpPr>
        <p:spPr>
          <a:xfrm>
            <a:off x="169456" y="2780928"/>
            <a:ext cx="673890" cy="923330"/>
          </a:xfrm>
          <a:prstGeom prst="rect">
            <a:avLst/>
          </a:prstGeom>
          <a:noFill/>
        </p:spPr>
        <p:txBody>
          <a:bodyPr wrap="square" rtlCol="0">
            <a:spAutoFit/>
          </a:bodyPr>
          <a:lstStyle/>
          <a:p>
            <a:r>
              <a:rPr lang="zh-CN" altLang="en-US" b="1" dirty="0"/>
              <a:t>输入混合样本</a:t>
            </a:r>
          </a:p>
        </p:txBody>
      </p:sp>
      <p:sp>
        <p:nvSpPr>
          <p:cNvPr id="94" name="箭头: 右 93">
            <a:extLst>
              <a:ext uri="{FF2B5EF4-FFF2-40B4-BE49-F238E27FC236}">
                <a16:creationId xmlns:a16="http://schemas.microsoft.com/office/drawing/2014/main" xmlns="" id="{DCD62D23-763F-44C7-AE99-4E5E026A858C}"/>
              </a:ext>
            </a:extLst>
          </p:cNvPr>
          <p:cNvSpPr/>
          <p:nvPr/>
        </p:nvSpPr>
        <p:spPr>
          <a:xfrm>
            <a:off x="954361" y="3023936"/>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xmlns="" id="{EBDAE4D1-4639-43E9-9AE1-37F08D74AA3E}"/>
              </a:ext>
            </a:extLst>
          </p:cNvPr>
          <p:cNvSpPr/>
          <p:nvPr/>
        </p:nvSpPr>
        <p:spPr>
          <a:xfrm>
            <a:off x="4514960" y="3023936"/>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xmlns="" id="{9024A047-BF2F-446C-B391-76BD50F6AC7F}"/>
              </a:ext>
            </a:extLst>
          </p:cNvPr>
          <p:cNvSpPr/>
          <p:nvPr/>
        </p:nvSpPr>
        <p:spPr>
          <a:xfrm>
            <a:off x="7642584" y="3010089"/>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22564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xmlns=""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xmlns="" id="{3BC1D857-1CD6-4E98-BA72-B490A8F6A01F}"/>
              </a:ext>
            </a:extLst>
          </p:cNvPr>
          <p:cNvGraphicFramePr>
            <a:graphicFrameLocks noGrp="1"/>
          </p:cNvGraphicFramePr>
          <p:nvPr>
            <p:extLst>
              <p:ext uri="{D42A27DB-BD31-4B8C-83A1-F6EECF244321}">
                <p14:modId xmlns:p14="http://schemas.microsoft.com/office/powerpoint/2010/main" val="1690028725"/>
              </p:ext>
            </p:extLst>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xmlns="" val="1353629867"/>
                    </a:ext>
                  </a:extLst>
                </a:gridCol>
                <a:gridCol w="3201247">
                  <a:extLst>
                    <a:ext uri="{9D8B030D-6E8A-4147-A177-3AD203B41FA5}">
                      <a16:colId xmlns:a16="http://schemas.microsoft.com/office/drawing/2014/main" xmlns="" val="2810265100"/>
                    </a:ext>
                  </a:extLst>
                </a:gridCol>
                <a:gridCol w="2286605">
                  <a:extLst>
                    <a:ext uri="{9D8B030D-6E8A-4147-A177-3AD203B41FA5}">
                      <a16:colId xmlns:a16="http://schemas.microsoft.com/office/drawing/2014/main" xmlns="" val="2323414777"/>
                    </a:ext>
                  </a:extLst>
                </a:gridCol>
                <a:gridCol w="2118118">
                  <a:extLst>
                    <a:ext uri="{9D8B030D-6E8A-4147-A177-3AD203B41FA5}">
                      <a16:colId xmlns:a16="http://schemas.microsoft.com/office/drawing/2014/main" xmlns="" val="3692848104"/>
                    </a:ext>
                  </a:extLst>
                </a:gridCol>
              </a:tblGrid>
              <a:tr h="162140">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06739"/>
                  </a:ext>
                </a:extLst>
              </a:tr>
            </a:tbl>
          </a:graphicData>
        </a:graphic>
      </p:graphicFrame>
    </p:spTree>
    <p:extLst>
      <p:ext uri="{BB962C8B-B14F-4D97-AF65-F5344CB8AC3E}">
        <p14:creationId xmlns:p14="http://schemas.microsoft.com/office/powerpoint/2010/main" val="8624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xmlns=""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xmlns=""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xmlns=""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xmlns="" id="{88A8101E-C095-4AC9-BD7D-3BEC39B4859B}"/>
              </a:ext>
            </a:extLst>
          </p:cNvPr>
          <p:cNvSpPr/>
          <p:nvPr/>
        </p:nvSpPr>
        <p:spPr>
          <a:xfrm>
            <a:off x="4139952" y="4351287"/>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删除热处理空缺样本</a:t>
            </a:r>
          </a:p>
        </p:txBody>
      </p:sp>
      <p:sp>
        <p:nvSpPr>
          <p:cNvPr id="15" name="矩形 14">
            <a:extLst>
              <a:ext uri="{FF2B5EF4-FFF2-40B4-BE49-F238E27FC236}">
                <a16:creationId xmlns:a16="http://schemas.microsoft.com/office/drawing/2014/main" xmlns=""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xmlns="" id="{00CC1DD7-4C61-484C-84B1-53115A3B7CC1}"/>
              </a:ext>
            </a:extLst>
          </p:cNvPr>
          <p:cNvSpPr/>
          <p:nvPr/>
        </p:nvSpPr>
        <p:spPr>
          <a:xfrm>
            <a:off x="2375756" y="4093903"/>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成分值空缺补零</a:t>
            </a:r>
          </a:p>
        </p:txBody>
      </p:sp>
      <p:sp>
        <p:nvSpPr>
          <p:cNvPr id="18" name="矩形 17">
            <a:extLst>
              <a:ext uri="{FF2B5EF4-FFF2-40B4-BE49-F238E27FC236}">
                <a16:creationId xmlns:a16="http://schemas.microsoft.com/office/drawing/2014/main" xmlns=""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xmlns="" id="{DD362177-82A1-484D-9E07-067F36EDDD23}"/>
              </a:ext>
            </a:extLst>
          </p:cNvPr>
          <p:cNvSpPr/>
          <p:nvPr/>
        </p:nvSpPr>
        <p:spPr>
          <a:xfrm>
            <a:off x="5170999" y="5471071"/>
            <a:ext cx="1596009"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删除条件属性一致决策属性不同的数据</a:t>
            </a:r>
          </a:p>
        </p:txBody>
      </p:sp>
      <p:sp>
        <p:nvSpPr>
          <p:cNvPr id="28" name="对话气泡: 矩形 27">
            <a:extLst>
              <a:ext uri="{FF2B5EF4-FFF2-40B4-BE49-F238E27FC236}">
                <a16:creationId xmlns:a16="http://schemas.microsoft.com/office/drawing/2014/main" xmlns="" id="{49A5CCC5-0A01-4B46-856C-1568092E4E94}"/>
              </a:ext>
            </a:extLst>
          </p:cNvPr>
          <p:cNvSpPr/>
          <p:nvPr/>
        </p:nvSpPr>
        <p:spPr>
          <a:xfrm>
            <a:off x="462038" y="4119335"/>
            <a:ext cx="1328560" cy="67136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3.</a:t>
            </a:r>
            <a:r>
              <a:rPr lang="zh-CN" altLang="en-US" sz="1400" dirty="0"/>
              <a:t>条件属性最大最小归一化数据</a:t>
            </a:r>
          </a:p>
        </p:txBody>
      </p:sp>
      <p:pic>
        <p:nvPicPr>
          <p:cNvPr id="29" name="图片 28">
            <a:extLst>
              <a:ext uri="{FF2B5EF4-FFF2-40B4-BE49-F238E27FC236}">
                <a16:creationId xmlns:a16="http://schemas.microsoft.com/office/drawing/2014/main" xmlns=""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a16="http://schemas.microsoft.com/office/drawing/2014/main" xmlns=""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a16="http://schemas.microsoft.com/office/drawing/2014/main" xmlns=""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a16="http://schemas.microsoft.com/office/drawing/2014/main" xmlns=""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xmlns="" val="1534108306"/>
                    </a:ext>
                  </a:extLst>
                </a:gridCol>
                <a:gridCol w="741562">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276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9" name="文本框 38">
            <a:extLst>
              <a:ext uri="{FF2B5EF4-FFF2-40B4-BE49-F238E27FC236}">
                <a16:creationId xmlns:a16="http://schemas.microsoft.com/office/drawing/2014/main" xmlns=""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xmlns=""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xmlns=""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42" name="矩形: 圆角 41">
            <a:extLst>
              <a:ext uri="{FF2B5EF4-FFF2-40B4-BE49-F238E27FC236}">
                <a16:creationId xmlns:a16="http://schemas.microsoft.com/office/drawing/2014/main" xmlns=""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xmlns=""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1 2</a:t>
            </a:r>
            <a:r>
              <a:rPr lang="zh-CN" altLang="en-US" sz="1050" dirty="0"/>
              <a:t>温度</a:t>
            </a:r>
            <a:r>
              <a:rPr lang="en-US" altLang="zh-CN" sz="1050" dirty="0"/>
              <a:t>, </a:t>
            </a:r>
            <a:r>
              <a:rPr lang="zh-CN" altLang="en-US" sz="1050" dirty="0"/>
              <a:t>时效</a:t>
            </a:r>
            <a:r>
              <a:rPr lang="en-US" altLang="zh-CN" sz="1050" dirty="0"/>
              <a:t>1 2</a:t>
            </a:r>
            <a:r>
              <a:rPr lang="zh-CN" altLang="en-US" sz="1050" dirty="0"/>
              <a:t>时间</a:t>
            </a:r>
            <a:endParaRPr lang="en-US" altLang="zh-CN" sz="1050" dirty="0"/>
          </a:p>
          <a:p>
            <a:r>
              <a:rPr lang="zh-CN" altLang="en-US" sz="1050" dirty="0"/>
              <a:t>条件</a:t>
            </a:r>
            <a:r>
              <a:rPr lang="en-US" altLang="zh-CN" sz="1050" dirty="0"/>
              <a:t>: </a:t>
            </a:r>
            <a:r>
              <a:rPr lang="zh-CN" altLang="en-US" sz="1050" dirty="0"/>
              <a:t>外部温度</a:t>
            </a:r>
            <a:r>
              <a:rPr lang="en-US" altLang="zh-CN" sz="1050" dirty="0"/>
              <a:t>, </a:t>
            </a:r>
            <a:r>
              <a:rPr lang="zh-CN" altLang="en-US" sz="1050" dirty="0"/>
              <a:t>外部应力</a:t>
            </a:r>
            <a:endParaRPr lang="en-US" altLang="zh-CN" sz="1050" dirty="0"/>
          </a:p>
          <a:p>
            <a:r>
              <a:rPr lang="zh-CN" altLang="en-US" sz="1050" dirty="0"/>
              <a:t>目标属性</a:t>
            </a:r>
            <a:r>
              <a:rPr lang="en-US" altLang="zh-CN" sz="1050" dirty="0"/>
              <a:t>:</a:t>
            </a:r>
            <a:r>
              <a:rPr lang="zh-CN" altLang="en-US" sz="1050"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xmlns=""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xmlns="" id="{E71DDEF7-6D13-43E7-8360-29FE8A9BA204}"/>
              </a:ext>
            </a:extLst>
          </p:cNvPr>
          <p:cNvSpPr/>
          <p:nvPr/>
        </p:nvSpPr>
        <p:spPr>
          <a:xfrm>
            <a:off x="6027242" y="4208002"/>
            <a:ext cx="2304256" cy="1006330"/>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200" dirty="0"/>
              <a:t>1.</a:t>
            </a:r>
            <a:r>
              <a:rPr lang="zh-CN" altLang="en-US" sz="1200" dirty="0"/>
              <a:t>样本构造</a:t>
            </a:r>
            <a:r>
              <a:rPr lang="en-US" altLang="zh-CN" sz="1200" dirty="0"/>
              <a:t>:</a:t>
            </a:r>
            <a:r>
              <a:rPr lang="zh-CN" altLang="en-US" sz="1200" dirty="0"/>
              <a:t>条件属性为成分、热处理、条件，目标属性为蠕变断裂寿命</a:t>
            </a:r>
          </a:p>
        </p:txBody>
      </p:sp>
      <p:sp>
        <p:nvSpPr>
          <p:cNvPr id="47" name="箭头: 下 46">
            <a:extLst>
              <a:ext uri="{FF2B5EF4-FFF2-40B4-BE49-F238E27FC236}">
                <a16:creationId xmlns:a16="http://schemas.microsoft.com/office/drawing/2014/main" xmlns=""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xmlns=""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xmlns=""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xmlns="" id="{4D473200-3A04-4BD9-A635-B2A774ED39EC}"/>
              </a:ext>
            </a:extLst>
          </p:cNvPr>
          <p:cNvSpPr/>
          <p:nvPr/>
        </p:nvSpPr>
        <p:spPr>
          <a:xfrm>
            <a:off x="7145192" y="4950455"/>
            <a:ext cx="1328560" cy="595866"/>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t>3.</a:t>
            </a:r>
            <a:r>
              <a:rPr lang="zh-CN" altLang="en-US" sz="1200" dirty="0"/>
              <a:t>决策属性取对数归一化数据</a:t>
            </a:r>
          </a:p>
        </p:txBody>
      </p:sp>
      <p:sp>
        <p:nvSpPr>
          <p:cNvPr id="36" name="矩形 35">
            <a:extLst>
              <a:ext uri="{FF2B5EF4-FFF2-40B4-BE49-F238E27FC236}">
                <a16:creationId xmlns:a16="http://schemas.microsoft.com/office/drawing/2014/main" xmlns=""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xmlns="" id="{60CD56A7-8F5E-4999-B494-B37D3AE1FAF3}"/>
              </a:ext>
            </a:extLst>
          </p:cNvPr>
          <p:cNvSpPr/>
          <p:nvPr/>
        </p:nvSpPr>
        <p:spPr>
          <a:xfrm>
            <a:off x="219798" y="4430781"/>
            <a:ext cx="1897675" cy="866055"/>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元素为一个范围的值并相差</a:t>
            </a:r>
            <a:r>
              <a:rPr lang="en-US" altLang="zh-CN" sz="1200" dirty="0"/>
              <a:t>5%</a:t>
            </a:r>
            <a:r>
              <a:rPr lang="zh-CN" altLang="en-US" sz="1200" dirty="0"/>
              <a:t>以内的取中间值，相差大的删除</a:t>
            </a:r>
          </a:p>
        </p:txBody>
      </p:sp>
      <p:sp>
        <p:nvSpPr>
          <p:cNvPr id="35" name="标题 1">
            <a:extLst>
              <a:ext uri="{FF2B5EF4-FFF2-40B4-BE49-F238E27FC236}">
                <a16:creationId xmlns:a16="http://schemas.microsoft.com/office/drawing/2014/main" xmlns=""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Tree>
    <p:extLst>
      <p:ext uri="{BB962C8B-B14F-4D97-AF65-F5344CB8AC3E}">
        <p14:creationId xmlns:p14="http://schemas.microsoft.com/office/powerpoint/2010/main" val="16312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xmlns="" id="{9E81CF7F-8376-4E7C-8404-974EFAECF276}"/>
              </a:ext>
            </a:extLst>
          </p:cNvPr>
          <p:cNvGraphicFramePr>
            <a:graphicFrameLocks noGrp="1"/>
          </p:cNvGraphicFramePr>
          <p:nvPr>
            <p:extLst>
              <p:ext uri="{D42A27DB-BD31-4B8C-83A1-F6EECF244321}">
                <p14:modId xmlns:p14="http://schemas.microsoft.com/office/powerpoint/2010/main" val="1075496874"/>
              </p:ext>
            </p:extLst>
          </p:nvPr>
        </p:nvGraphicFramePr>
        <p:xfrm>
          <a:off x="354010" y="854395"/>
          <a:ext cx="8435979" cy="2502597"/>
        </p:xfrm>
        <a:graphic>
          <a:graphicData uri="http://schemas.openxmlformats.org/drawingml/2006/table">
            <a:tbl>
              <a:tblPr/>
              <a:tblGrid>
                <a:gridCol w="691473">
                  <a:extLst>
                    <a:ext uri="{9D8B030D-6E8A-4147-A177-3AD203B41FA5}">
                      <a16:colId xmlns:a16="http://schemas.microsoft.com/office/drawing/2014/main" xmlns="" val="3611895539"/>
                    </a:ext>
                  </a:extLst>
                </a:gridCol>
                <a:gridCol w="553179">
                  <a:extLst>
                    <a:ext uri="{9D8B030D-6E8A-4147-A177-3AD203B41FA5}">
                      <a16:colId xmlns:a16="http://schemas.microsoft.com/office/drawing/2014/main" xmlns="" val="3204564478"/>
                    </a:ext>
                  </a:extLst>
                </a:gridCol>
                <a:gridCol w="553179">
                  <a:extLst>
                    <a:ext uri="{9D8B030D-6E8A-4147-A177-3AD203B41FA5}">
                      <a16:colId xmlns:a16="http://schemas.microsoft.com/office/drawing/2014/main" xmlns="" val="1103732708"/>
                    </a:ext>
                  </a:extLst>
                </a:gridCol>
                <a:gridCol w="553179">
                  <a:extLst>
                    <a:ext uri="{9D8B030D-6E8A-4147-A177-3AD203B41FA5}">
                      <a16:colId xmlns:a16="http://schemas.microsoft.com/office/drawing/2014/main" xmlns="" val="3910922297"/>
                    </a:ext>
                  </a:extLst>
                </a:gridCol>
                <a:gridCol w="553179">
                  <a:extLst>
                    <a:ext uri="{9D8B030D-6E8A-4147-A177-3AD203B41FA5}">
                      <a16:colId xmlns:a16="http://schemas.microsoft.com/office/drawing/2014/main" xmlns="" val="1954706625"/>
                    </a:ext>
                  </a:extLst>
                </a:gridCol>
                <a:gridCol w="553179">
                  <a:extLst>
                    <a:ext uri="{9D8B030D-6E8A-4147-A177-3AD203B41FA5}">
                      <a16:colId xmlns:a16="http://schemas.microsoft.com/office/drawing/2014/main" xmlns="" val="3929837761"/>
                    </a:ext>
                  </a:extLst>
                </a:gridCol>
                <a:gridCol w="553179">
                  <a:extLst>
                    <a:ext uri="{9D8B030D-6E8A-4147-A177-3AD203B41FA5}">
                      <a16:colId xmlns:a16="http://schemas.microsoft.com/office/drawing/2014/main" xmlns="" val="4012592956"/>
                    </a:ext>
                  </a:extLst>
                </a:gridCol>
                <a:gridCol w="553179">
                  <a:extLst>
                    <a:ext uri="{9D8B030D-6E8A-4147-A177-3AD203B41FA5}">
                      <a16:colId xmlns:a16="http://schemas.microsoft.com/office/drawing/2014/main" xmlns="" val="1868779250"/>
                    </a:ext>
                  </a:extLst>
                </a:gridCol>
                <a:gridCol w="553179">
                  <a:extLst>
                    <a:ext uri="{9D8B030D-6E8A-4147-A177-3AD203B41FA5}">
                      <a16:colId xmlns:a16="http://schemas.microsoft.com/office/drawing/2014/main" xmlns="" val="1099702673"/>
                    </a:ext>
                  </a:extLst>
                </a:gridCol>
                <a:gridCol w="553179">
                  <a:extLst>
                    <a:ext uri="{9D8B030D-6E8A-4147-A177-3AD203B41FA5}">
                      <a16:colId xmlns:a16="http://schemas.microsoft.com/office/drawing/2014/main" xmlns="" val="3483588461"/>
                    </a:ext>
                  </a:extLst>
                </a:gridCol>
                <a:gridCol w="553179">
                  <a:extLst>
                    <a:ext uri="{9D8B030D-6E8A-4147-A177-3AD203B41FA5}">
                      <a16:colId xmlns:a16="http://schemas.microsoft.com/office/drawing/2014/main" xmlns="" val="1667322919"/>
                    </a:ext>
                  </a:extLst>
                </a:gridCol>
                <a:gridCol w="553179">
                  <a:extLst>
                    <a:ext uri="{9D8B030D-6E8A-4147-A177-3AD203B41FA5}">
                      <a16:colId xmlns:a16="http://schemas.microsoft.com/office/drawing/2014/main" xmlns="" val="3349587401"/>
                    </a:ext>
                  </a:extLst>
                </a:gridCol>
                <a:gridCol w="553179">
                  <a:extLst>
                    <a:ext uri="{9D8B030D-6E8A-4147-A177-3AD203B41FA5}">
                      <a16:colId xmlns:a16="http://schemas.microsoft.com/office/drawing/2014/main" xmlns="" val="2612964893"/>
                    </a:ext>
                  </a:extLst>
                </a:gridCol>
                <a:gridCol w="553179">
                  <a:extLst>
                    <a:ext uri="{9D8B030D-6E8A-4147-A177-3AD203B41FA5}">
                      <a16:colId xmlns:a16="http://schemas.microsoft.com/office/drawing/2014/main" xmlns="" val="3482620379"/>
                    </a:ext>
                  </a:extLst>
                </a:gridCol>
                <a:gridCol w="553179">
                  <a:extLst>
                    <a:ext uri="{9D8B030D-6E8A-4147-A177-3AD203B41FA5}">
                      <a16:colId xmlns:a16="http://schemas.microsoft.com/office/drawing/2014/main" xmlns=""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63.9966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6.23221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5.57108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0.83626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5.60235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0.93949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6.76547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6.74739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0.01300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0.00891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0.16978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79.8185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3.29143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2.04570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3.12184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0.68482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1.15040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2.50888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0.82921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2.27107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2.12495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0.02869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0.01817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0.01404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0.39567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63.973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65.488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5578569"/>
                  </a:ext>
                </a:extLst>
              </a:tr>
              <a:tr h="165943">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0.83470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0.34530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-0.6475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-0.2572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1.59988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0.87979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0.90938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-0.4774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0.63698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1.25114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1.75283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2.96842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6033700"/>
                  </a:ext>
                </a:extLst>
              </a:tr>
            </a:tbl>
          </a:graphicData>
        </a:graphic>
      </p:graphicFrame>
      <p:graphicFrame>
        <p:nvGraphicFramePr>
          <p:cNvPr id="11" name="表格 10">
            <a:extLst>
              <a:ext uri="{FF2B5EF4-FFF2-40B4-BE49-F238E27FC236}">
                <a16:creationId xmlns:a16="http://schemas.microsoft.com/office/drawing/2014/main" xmlns="" id="{C0108BE7-2729-4951-8339-0D3D2CEE86C4}"/>
              </a:ext>
            </a:extLst>
          </p:cNvPr>
          <p:cNvGraphicFramePr>
            <a:graphicFrameLocks noGrp="1"/>
          </p:cNvGraphicFramePr>
          <p:nvPr>
            <p:extLst>
              <p:ext uri="{D42A27DB-BD31-4B8C-83A1-F6EECF244321}">
                <p14:modId xmlns:p14="http://schemas.microsoft.com/office/powerpoint/2010/main" val="2340600903"/>
              </p:ext>
            </p:extLst>
          </p:nvPr>
        </p:nvGraphicFramePr>
        <p:xfrm>
          <a:off x="354010" y="3381888"/>
          <a:ext cx="6095996" cy="3368040"/>
        </p:xfrm>
        <a:graphic>
          <a:graphicData uri="http://schemas.openxmlformats.org/drawingml/2006/table">
            <a:tbl>
              <a:tblPr/>
              <a:tblGrid>
                <a:gridCol w="725714">
                  <a:extLst>
                    <a:ext uri="{9D8B030D-6E8A-4147-A177-3AD203B41FA5}">
                      <a16:colId xmlns:a16="http://schemas.microsoft.com/office/drawing/2014/main" xmlns="" val="1779634135"/>
                    </a:ext>
                  </a:extLst>
                </a:gridCol>
                <a:gridCol w="580571">
                  <a:extLst>
                    <a:ext uri="{9D8B030D-6E8A-4147-A177-3AD203B41FA5}">
                      <a16:colId xmlns:a16="http://schemas.microsoft.com/office/drawing/2014/main" xmlns="" val="1356658362"/>
                    </a:ext>
                  </a:extLst>
                </a:gridCol>
                <a:gridCol w="580571">
                  <a:extLst>
                    <a:ext uri="{9D8B030D-6E8A-4147-A177-3AD203B41FA5}">
                      <a16:colId xmlns:a16="http://schemas.microsoft.com/office/drawing/2014/main" xmlns="" val="192685544"/>
                    </a:ext>
                  </a:extLst>
                </a:gridCol>
                <a:gridCol w="580571">
                  <a:extLst>
                    <a:ext uri="{9D8B030D-6E8A-4147-A177-3AD203B41FA5}">
                      <a16:colId xmlns:a16="http://schemas.microsoft.com/office/drawing/2014/main" xmlns="" val="1977408526"/>
                    </a:ext>
                  </a:extLst>
                </a:gridCol>
                <a:gridCol w="580571">
                  <a:extLst>
                    <a:ext uri="{9D8B030D-6E8A-4147-A177-3AD203B41FA5}">
                      <a16:colId xmlns:a16="http://schemas.microsoft.com/office/drawing/2014/main" xmlns="" val="2387474668"/>
                    </a:ext>
                  </a:extLst>
                </a:gridCol>
                <a:gridCol w="580571">
                  <a:extLst>
                    <a:ext uri="{9D8B030D-6E8A-4147-A177-3AD203B41FA5}">
                      <a16:colId xmlns:a16="http://schemas.microsoft.com/office/drawing/2014/main" xmlns="" val="2514491046"/>
                    </a:ext>
                  </a:extLst>
                </a:gridCol>
                <a:gridCol w="580571">
                  <a:extLst>
                    <a:ext uri="{9D8B030D-6E8A-4147-A177-3AD203B41FA5}">
                      <a16:colId xmlns:a16="http://schemas.microsoft.com/office/drawing/2014/main" xmlns="" val="609626819"/>
                    </a:ext>
                  </a:extLst>
                </a:gridCol>
                <a:gridCol w="580571">
                  <a:extLst>
                    <a:ext uri="{9D8B030D-6E8A-4147-A177-3AD203B41FA5}">
                      <a16:colId xmlns:a16="http://schemas.microsoft.com/office/drawing/2014/main" xmlns="" val="1119485165"/>
                    </a:ext>
                  </a:extLst>
                </a:gridCol>
                <a:gridCol w="580571">
                  <a:extLst>
                    <a:ext uri="{9D8B030D-6E8A-4147-A177-3AD203B41FA5}">
                      <a16:colId xmlns:a16="http://schemas.microsoft.com/office/drawing/2014/main" xmlns="" val="1724833581"/>
                    </a:ext>
                  </a:extLst>
                </a:gridCol>
                <a:gridCol w="725714">
                  <a:extLst>
                    <a:ext uri="{9D8B030D-6E8A-4147-A177-3AD203B41FA5}">
                      <a16:colId xmlns:a16="http://schemas.microsoft.com/office/drawing/2014/main" xmlns=""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2.9167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4.014493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19.05797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1309.62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1123.43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899.801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1038.19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262.897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0.9781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0.119727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3.841909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191.916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159.437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133.731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172.266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1135.6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526.25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8.16941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2.17381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4.75598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4.98651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4.6115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1.32209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1.10827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3.0873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6880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12042414"/>
                  </a:ext>
                </a:extLst>
              </a:tr>
            </a:tbl>
          </a:graphicData>
        </a:graphic>
      </p:graphicFrame>
      <p:sp>
        <p:nvSpPr>
          <p:cNvPr id="12" name="矩形 11">
            <a:extLst>
              <a:ext uri="{FF2B5EF4-FFF2-40B4-BE49-F238E27FC236}">
                <a16:creationId xmlns:a16="http://schemas.microsoft.com/office/drawing/2014/main" xmlns=""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xmlns=""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a16="http://schemas.microsoft.com/office/drawing/2014/main" xmlns=""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a16="http://schemas.microsoft.com/office/drawing/2014/main" xmlns=""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a16="http://schemas.microsoft.com/office/drawing/2014/main" xmlns=""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B8DFB87C-0CF1-4D20-9297-C8E10FF90D13}"/>
              </a:ext>
            </a:extLst>
          </p:cNvPr>
          <p:cNvSpPr/>
          <p:nvPr/>
        </p:nvSpPr>
        <p:spPr>
          <a:xfrm>
            <a:off x="1078685" y="1628800"/>
            <a:ext cx="7686653" cy="17376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a16="http://schemas.microsoft.com/office/drawing/2014/main" xmlns=""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33D18B45-F361-448C-A6AF-D1CDB277576E}"/>
              </a:ext>
            </a:extLst>
          </p:cNvPr>
          <p:cNvSpPr txBox="1"/>
          <p:nvPr/>
        </p:nvSpPr>
        <p:spPr>
          <a:xfrm>
            <a:off x="2880353" y="1847467"/>
            <a:ext cx="2880320" cy="738664"/>
          </a:xfrm>
          <a:prstGeom prst="rect">
            <a:avLst/>
          </a:prstGeom>
          <a:noFill/>
        </p:spPr>
        <p:txBody>
          <a:bodyPr wrap="square" rtlCol="0">
            <a:spAutoFit/>
          </a:bodyPr>
          <a:lstStyle/>
          <a:p>
            <a:r>
              <a:rPr lang="en-US" altLang="zh-CN" sz="1400" dirty="0"/>
              <a:t>2.Re</a:t>
            </a:r>
            <a:r>
              <a:rPr lang="zh-CN" altLang="en-US" sz="1400" dirty="0"/>
              <a:t>元素最小值为</a:t>
            </a:r>
            <a:r>
              <a:rPr lang="en-US" altLang="zh-CN" sz="1400" dirty="0"/>
              <a:t>0</a:t>
            </a:r>
            <a:r>
              <a:rPr lang="zh-CN" altLang="en-US" sz="1400" dirty="0"/>
              <a:t>，最大值为</a:t>
            </a:r>
            <a:r>
              <a:rPr lang="en-US" altLang="zh-CN" sz="1400" dirty="0"/>
              <a:t>7.5</a:t>
            </a:r>
            <a:r>
              <a:rPr lang="zh-CN" altLang="en-US" sz="1400" dirty="0"/>
              <a:t>，结合中位数</a:t>
            </a:r>
            <a:r>
              <a:rPr lang="en-US" altLang="zh-CN" sz="1400" dirty="0"/>
              <a:t>3</a:t>
            </a:r>
            <a:r>
              <a:rPr lang="zh-CN" altLang="en-US" sz="1400" dirty="0"/>
              <a:t>，可以得知样本包含了不同代的合金</a:t>
            </a:r>
          </a:p>
        </p:txBody>
      </p:sp>
      <p:sp>
        <p:nvSpPr>
          <p:cNvPr id="15" name="对话气泡: 矩形 14">
            <a:extLst>
              <a:ext uri="{FF2B5EF4-FFF2-40B4-BE49-F238E27FC236}">
                <a16:creationId xmlns:a16="http://schemas.microsoft.com/office/drawing/2014/main" xmlns="" id="{71153FF0-F775-4156-91A6-F5B78414EF56}"/>
              </a:ext>
            </a:extLst>
          </p:cNvPr>
          <p:cNvSpPr/>
          <p:nvPr/>
        </p:nvSpPr>
        <p:spPr>
          <a:xfrm>
            <a:off x="1975981" y="1930310"/>
            <a:ext cx="2826817" cy="796878"/>
          </a:xfrm>
          <a:prstGeom prst="wedgeRectCallout">
            <a:avLst>
              <a:gd name="adj1" fmla="val -63326"/>
              <a:gd name="adj2" fmla="val -6156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xmlns="" id="{AFEF863D-45D3-4B81-94C0-AA65BEFFC3B0}"/>
              </a:ext>
            </a:extLst>
          </p:cNvPr>
          <p:cNvSpPr txBox="1"/>
          <p:nvPr/>
        </p:nvSpPr>
        <p:spPr>
          <a:xfrm>
            <a:off x="1958020" y="2027820"/>
            <a:ext cx="2880320" cy="523220"/>
          </a:xfrm>
          <a:prstGeom prst="rect">
            <a:avLst/>
          </a:prstGeom>
          <a:noFill/>
        </p:spPr>
        <p:txBody>
          <a:bodyPr wrap="square" rtlCol="0">
            <a:spAutoFit/>
          </a:bodyPr>
          <a:lstStyle/>
          <a:p>
            <a:r>
              <a:rPr lang="en-US" altLang="zh-CN" sz="1400" dirty="0"/>
              <a:t>1.</a:t>
            </a:r>
            <a:r>
              <a:rPr lang="zh-CN" altLang="en-US" sz="1400" dirty="0"/>
              <a:t>样本的数量为</a:t>
            </a:r>
            <a:r>
              <a:rPr lang="en-US" altLang="zh-CN" sz="1400" dirty="0"/>
              <a:t>276</a:t>
            </a:r>
            <a:r>
              <a:rPr lang="zh-CN" altLang="en-US" sz="1400" dirty="0"/>
              <a:t>，而维度缺有</a:t>
            </a:r>
            <a:r>
              <a:rPr lang="en-US" altLang="zh-CN" sz="1400" dirty="0"/>
              <a:t>22</a:t>
            </a:r>
            <a:r>
              <a:rPr lang="zh-CN" altLang="en-US" sz="1400" dirty="0"/>
              <a:t>维，所以它是一个高维的小样本</a:t>
            </a:r>
          </a:p>
        </p:txBody>
      </p:sp>
      <p:sp>
        <p:nvSpPr>
          <p:cNvPr id="17" name="矩形 16">
            <a:extLst>
              <a:ext uri="{FF2B5EF4-FFF2-40B4-BE49-F238E27FC236}">
                <a16:creationId xmlns:a16="http://schemas.microsoft.com/office/drawing/2014/main" xmlns="" id="{2D0D4DFD-B244-4750-9C47-4EA1DBEEF406}"/>
              </a:ext>
            </a:extLst>
          </p:cNvPr>
          <p:cNvSpPr/>
          <p:nvPr/>
        </p:nvSpPr>
        <p:spPr>
          <a:xfrm>
            <a:off x="342689" y="2849435"/>
            <a:ext cx="8435979" cy="18076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2BEC5FD0-5B9C-4AA7-B841-30D2F637ECFF}"/>
              </a:ext>
            </a:extLst>
          </p:cNvPr>
          <p:cNvSpPr/>
          <p:nvPr/>
        </p:nvSpPr>
        <p:spPr>
          <a:xfrm>
            <a:off x="354011" y="2129356"/>
            <a:ext cx="8395536" cy="21868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xmlns=""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94649914-DF04-4A6D-9959-CEB68CDB6B01}"/>
              </a:ext>
            </a:extLst>
          </p:cNvPr>
          <p:cNvSpPr txBox="1"/>
          <p:nvPr/>
        </p:nvSpPr>
        <p:spPr>
          <a:xfrm>
            <a:off x="5563574" y="802838"/>
            <a:ext cx="2880320" cy="954107"/>
          </a:xfrm>
          <a:prstGeom prst="rect">
            <a:avLst/>
          </a:prstGeom>
          <a:noFill/>
        </p:spPr>
        <p:txBody>
          <a:bodyPr wrap="square" rtlCol="0">
            <a:spAutoFit/>
          </a:bodyPr>
          <a:lstStyle/>
          <a:p>
            <a:r>
              <a:rPr lang="en-US" altLang="zh-CN" sz="1400" dirty="0"/>
              <a:t>3.</a:t>
            </a:r>
            <a:r>
              <a:rPr lang="zh-CN" altLang="en-US" sz="1400" dirty="0"/>
              <a:t>根据各元素的最大值最小值和均值可以看出，所有元素的质量分数均处于正常范围，从统计的角度看数据基本没有问题。</a:t>
            </a:r>
          </a:p>
        </p:txBody>
      </p:sp>
      <p:grpSp>
        <p:nvGrpSpPr>
          <p:cNvPr id="29" name="组合 28">
            <a:extLst>
              <a:ext uri="{FF2B5EF4-FFF2-40B4-BE49-F238E27FC236}">
                <a16:creationId xmlns:a16="http://schemas.microsoft.com/office/drawing/2014/main" xmlns="" id="{B0692D1B-0E88-44CE-8F4B-F8C64542A50F}"/>
              </a:ext>
            </a:extLst>
          </p:cNvPr>
          <p:cNvGrpSpPr/>
          <p:nvPr/>
        </p:nvGrpSpPr>
        <p:grpSpPr>
          <a:xfrm>
            <a:off x="544605" y="4062757"/>
            <a:ext cx="5905401" cy="2687171"/>
            <a:chOff x="544605" y="4062757"/>
            <a:chExt cx="5905401" cy="2687171"/>
          </a:xfrm>
        </p:grpSpPr>
        <p:sp>
          <p:nvSpPr>
            <p:cNvPr id="22" name="矩形 21">
              <a:extLst>
                <a:ext uri="{FF2B5EF4-FFF2-40B4-BE49-F238E27FC236}">
                  <a16:creationId xmlns:a16="http://schemas.microsoft.com/office/drawing/2014/main" xmlns=""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a16="http://schemas.microsoft.com/office/drawing/2014/main" xmlns="" id="{10CB90D0-9B57-4D4B-80B0-4374D9667A3E}"/>
                </a:ext>
              </a:extLst>
            </p:cNvPr>
            <p:cNvSpPr/>
            <p:nvPr/>
          </p:nvSpPr>
          <p:spPr>
            <a:xfrm>
              <a:off x="544605" y="4062757"/>
              <a:ext cx="4333174" cy="1206140"/>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xmlns="" id="{B09D6E9B-9176-44CA-97E3-FB8BAD54C17F}"/>
                </a:ext>
              </a:extLst>
            </p:cNvPr>
            <p:cNvSpPr txBox="1"/>
            <p:nvPr/>
          </p:nvSpPr>
          <p:spPr>
            <a:xfrm>
              <a:off x="572534" y="4110166"/>
              <a:ext cx="4247795" cy="1169551"/>
            </a:xfrm>
            <a:prstGeom prst="rect">
              <a:avLst/>
            </a:prstGeom>
            <a:noFill/>
          </p:spPr>
          <p:txBody>
            <a:bodyPr wrap="square" rtlCol="0">
              <a:spAutoFit/>
            </a:bodyPr>
            <a:lstStyle/>
            <a:p>
              <a:r>
                <a:rPr lang="en-US" altLang="zh-CN" sz="1400" dirty="0"/>
                <a:t>5.</a:t>
              </a:r>
              <a:r>
                <a:rPr lang="zh-CN" altLang="en-US" sz="1400" dirty="0"/>
                <a:t>蠕变寿命最高为</a:t>
              </a:r>
              <a:r>
                <a:rPr lang="en-US" altLang="zh-CN" sz="1400" dirty="0"/>
                <a:t>6910,</a:t>
              </a:r>
              <a:r>
                <a:rPr lang="zh-CN" altLang="en-US" sz="1400" dirty="0"/>
                <a:t>最低为</a:t>
              </a:r>
              <a:r>
                <a:rPr lang="en-US" altLang="zh-CN" sz="1400" dirty="0"/>
                <a:t>30</a:t>
              </a:r>
              <a:r>
                <a:rPr lang="zh-CN" altLang="en-US" sz="1400" dirty="0"/>
                <a:t>，变化幅度为</a:t>
              </a:r>
              <a:r>
                <a:rPr lang="en-US" altLang="zh-CN" sz="1400" dirty="0"/>
                <a:t>6880</a:t>
              </a:r>
              <a:r>
                <a:rPr lang="zh-CN" altLang="en-US" sz="1400" dirty="0"/>
                <a:t>，而它的</a:t>
              </a:r>
              <a:r>
                <a:rPr lang="en-US" altLang="zh-CN" sz="1400" dirty="0"/>
                <a:t>25%</a:t>
              </a:r>
              <a:r>
                <a:rPr lang="zh-CN" altLang="en-US" sz="1400" dirty="0"/>
                <a:t>为</a:t>
              </a:r>
              <a:r>
                <a:rPr lang="en-US" altLang="zh-CN" sz="1400" dirty="0"/>
                <a:t>75.9</a:t>
              </a:r>
              <a:r>
                <a:rPr lang="zh-CN" altLang="en-US" sz="1400" dirty="0"/>
                <a:t>，</a:t>
              </a:r>
              <a:r>
                <a:rPr lang="en-US" altLang="zh-CN" sz="1400" dirty="0"/>
                <a:t>75%</a:t>
              </a:r>
              <a:r>
                <a:rPr lang="zh-CN" altLang="en-US" sz="1400" dirty="0"/>
                <a:t>分位为</a:t>
              </a:r>
              <a:r>
                <a:rPr lang="en-US" altLang="zh-CN" sz="1400" dirty="0"/>
                <a:t>526.3</a:t>
              </a:r>
              <a:r>
                <a:rPr lang="zh-CN" altLang="en-US" sz="1400" dirty="0"/>
                <a:t>，变化幅度为</a:t>
              </a:r>
              <a:r>
                <a:rPr lang="en-US" altLang="zh-CN" sz="1400" dirty="0"/>
                <a:t>450.4</a:t>
              </a:r>
              <a:r>
                <a:rPr lang="zh-CN" altLang="en-US" sz="1400" dirty="0"/>
                <a:t>远小于整体的变化幅度，说明它的样本主要分布在</a:t>
              </a:r>
              <a:r>
                <a:rPr lang="en-US" altLang="zh-CN" sz="1400" dirty="0"/>
                <a:t>30</a:t>
              </a:r>
              <a:r>
                <a:rPr lang="zh-CN" altLang="en-US" sz="1400" dirty="0"/>
                <a:t>到</a:t>
              </a:r>
              <a:r>
                <a:rPr lang="en-US" altLang="zh-CN" sz="1400" dirty="0"/>
                <a:t>550</a:t>
              </a:r>
              <a:r>
                <a:rPr lang="zh-CN" altLang="en-US" sz="1400" dirty="0"/>
                <a:t>之间，可以看出这个</a:t>
              </a:r>
              <a:r>
                <a:rPr lang="zh-CN" altLang="en-US" sz="1400" b="1" dirty="0"/>
                <a:t>样本集合是不均衡</a:t>
              </a:r>
              <a:r>
                <a:rPr lang="zh-CN" altLang="en-US" sz="1400" dirty="0"/>
                <a:t>的</a:t>
              </a:r>
            </a:p>
          </p:txBody>
        </p:sp>
      </p:grpSp>
      <p:grpSp>
        <p:nvGrpSpPr>
          <p:cNvPr id="10" name="组合 9">
            <a:extLst>
              <a:ext uri="{FF2B5EF4-FFF2-40B4-BE49-F238E27FC236}">
                <a16:creationId xmlns:a16="http://schemas.microsoft.com/office/drawing/2014/main" xmlns="" id="{F5298CD8-3593-4639-B39D-CA7152F31D7A}"/>
              </a:ext>
            </a:extLst>
          </p:cNvPr>
          <p:cNvGrpSpPr/>
          <p:nvPr/>
        </p:nvGrpSpPr>
        <p:grpSpPr>
          <a:xfrm>
            <a:off x="1270823" y="5517232"/>
            <a:ext cx="4453305" cy="1232696"/>
            <a:chOff x="1270823" y="5517232"/>
            <a:chExt cx="4453305" cy="1232696"/>
          </a:xfrm>
        </p:grpSpPr>
        <p:sp>
          <p:nvSpPr>
            <p:cNvPr id="23" name="矩形 22">
              <a:extLst>
                <a:ext uri="{FF2B5EF4-FFF2-40B4-BE49-F238E27FC236}">
                  <a16:creationId xmlns:a16="http://schemas.microsoft.com/office/drawing/2014/main" xmlns=""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a16="http://schemas.microsoft.com/office/drawing/2014/main" xmlns="" id="{CE183C22-BE2D-4450-8855-D7F981CBF06A}"/>
                </a:ext>
              </a:extLst>
            </p:cNvPr>
            <p:cNvSpPr/>
            <p:nvPr/>
          </p:nvSpPr>
          <p:spPr>
            <a:xfrm>
              <a:off x="1270823" y="5595092"/>
              <a:ext cx="2826817"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xmlns="" id="{CFB45895-0D18-43E3-86C1-BE1986D58A20}"/>
                </a:ext>
              </a:extLst>
            </p:cNvPr>
            <p:cNvSpPr txBox="1"/>
            <p:nvPr/>
          </p:nvSpPr>
          <p:spPr>
            <a:xfrm>
              <a:off x="1302926" y="5624812"/>
              <a:ext cx="2880320" cy="954107"/>
            </a:xfrm>
            <a:prstGeom prst="rect">
              <a:avLst/>
            </a:prstGeom>
            <a:noFill/>
          </p:spPr>
          <p:txBody>
            <a:bodyPr wrap="square" rtlCol="0">
              <a:spAutoFit/>
            </a:bodyPr>
            <a:lstStyle/>
            <a:p>
              <a:r>
                <a:rPr lang="en-US" altLang="zh-CN" sz="1400" dirty="0"/>
                <a:t>4.</a:t>
              </a:r>
              <a:r>
                <a:rPr lang="zh-CN" altLang="en-US" sz="1400" dirty="0"/>
                <a:t>温度的范围变化幅度为</a:t>
              </a:r>
              <a:r>
                <a:rPr lang="en-US" altLang="zh-CN" sz="1400" dirty="0"/>
                <a:t>1596</a:t>
              </a:r>
              <a:r>
                <a:rPr lang="zh-CN" altLang="en-US" sz="1400" dirty="0"/>
                <a:t>℃，外部应力分布变化幅度为</a:t>
              </a:r>
              <a:r>
                <a:rPr lang="en-US" altLang="zh-CN" sz="1400" dirty="0"/>
                <a:t>689MPa,</a:t>
              </a:r>
              <a:r>
                <a:rPr lang="zh-CN" altLang="en-US" sz="1400" dirty="0"/>
                <a:t>条件变化幅度很大，而外部条件是影响蠕变寿命的重要因素。</a:t>
              </a:r>
            </a:p>
          </p:txBody>
        </p:sp>
      </p:grpSp>
      <p:sp>
        <p:nvSpPr>
          <p:cNvPr id="28" name="标题 1">
            <a:extLst>
              <a:ext uri="{FF2B5EF4-FFF2-40B4-BE49-F238E27FC236}">
                <a16:creationId xmlns:a16="http://schemas.microsoft.com/office/drawing/2014/main" xmlns="" id="{3DB530C0-D943-4A66-B33D-3AB244D307C2}"/>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数据质量检测</a:t>
            </a:r>
          </a:p>
        </p:txBody>
      </p:sp>
    </p:spTree>
    <p:extLst>
      <p:ext uri="{BB962C8B-B14F-4D97-AF65-F5344CB8AC3E}">
        <p14:creationId xmlns:p14="http://schemas.microsoft.com/office/powerpoint/2010/main" val="2678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a16="http://schemas.microsoft.com/office/drawing/2014/main" xmlns=""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xmlns=""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a16="http://schemas.microsoft.com/office/drawing/2014/main" xmlns=""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a16="http://schemas.microsoft.com/office/drawing/2014/main" xmlns="" id="{071EC266-0821-4CB9-B42E-D700F86065B4}"/>
                </a:ext>
              </a:extLst>
            </p:cNvPr>
            <p:cNvPicPr>
              <a:picLocks noChangeAspect="1"/>
            </p:cNvPicPr>
            <p:nvPr/>
          </p:nvPicPr>
          <p:blipFill rotWithShape="1">
            <a:blip r:embed="rId2"/>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a16="http://schemas.microsoft.com/office/drawing/2014/main" xmlns=""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a16="http://schemas.microsoft.com/office/drawing/2014/main" xmlns="" id="{9BA56B83-3129-49E9-80FB-A0A401703BE1}"/>
              </a:ext>
            </a:extLst>
          </p:cNvPr>
          <p:cNvPicPr>
            <a:picLocks noChangeAspect="1"/>
          </p:cNvPicPr>
          <p:nvPr/>
        </p:nvPicPr>
        <p:blipFill>
          <a:blip r:embed="rId3"/>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a16="http://schemas.microsoft.com/office/drawing/2014/main" xmlns=""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F0394729-EB37-48DC-978B-EA31FCAE1613}"/>
              </a:ext>
            </a:extLst>
          </p:cNvPr>
          <p:cNvSpPr/>
          <p:nvPr/>
        </p:nvSpPr>
        <p:spPr>
          <a:xfrm>
            <a:off x="3682173" y="2085824"/>
            <a:ext cx="3952218" cy="16469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xmlns="" id="{44AADF69-B601-43DC-906C-FC4A31586737}"/>
              </a:ext>
            </a:extLst>
          </p:cNvPr>
          <p:cNvSpPr txBox="1"/>
          <p:nvPr/>
        </p:nvSpPr>
        <p:spPr>
          <a:xfrm>
            <a:off x="3670287" y="2081010"/>
            <a:ext cx="3960142" cy="161582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数据的多体系问题：</a:t>
            </a:r>
            <a:endParaRPr lang="en-US" altLang="zh-CN" sz="1100" b="1" dirty="0">
              <a:solidFill>
                <a:srgbClr val="FF0000"/>
              </a:solidFill>
            </a:endParaRPr>
          </a:p>
          <a:p>
            <a:r>
              <a:rPr lang="en-US" altLang="zh-CN" sz="1100" dirty="0"/>
              <a:t>Re</a:t>
            </a:r>
            <a:r>
              <a:rPr lang="zh-CN" altLang="en-US" sz="1100" dirty="0"/>
              <a:t>是镍基高温合金中的最重要的一个元素，不同代的合金一个主要区别就是</a:t>
            </a:r>
            <a:r>
              <a:rPr lang="en-US" altLang="zh-CN" sz="1100" dirty="0"/>
              <a:t>Re</a:t>
            </a:r>
            <a:r>
              <a:rPr lang="zh-CN" altLang="en-US" sz="1100" dirty="0"/>
              <a:t>的含量不同。</a:t>
            </a:r>
            <a:endParaRPr lang="en-US" altLang="zh-CN" sz="1100" dirty="0"/>
          </a:p>
          <a:p>
            <a:r>
              <a:rPr lang="zh-CN" altLang="en-US" sz="1100" dirty="0"/>
              <a:t>从统计层面看我们收集的数据，可以看出</a:t>
            </a:r>
            <a:r>
              <a:rPr lang="en-US" altLang="zh-CN" sz="1100" dirty="0"/>
              <a:t>Re</a:t>
            </a:r>
            <a:r>
              <a:rPr lang="zh-CN" altLang="en-US" sz="1100" dirty="0"/>
              <a:t>的含量分布在</a:t>
            </a:r>
            <a:r>
              <a:rPr lang="en-US" altLang="zh-CN" sz="1100" dirty="0"/>
              <a:t>0-7.5</a:t>
            </a:r>
            <a:r>
              <a:rPr lang="zh-CN" altLang="en-US" sz="1100" dirty="0"/>
              <a:t>之间，事实上，</a:t>
            </a:r>
            <a:r>
              <a:rPr lang="zh-CN" altLang="en-US" sz="1100" b="1" dirty="0"/>
              <a:t>收集的数据确实包含了不同代系的合金</a:t>
            </a:r>
            <a:r>
              <a:rPr lang="zh-CN" altLang="en-US" sz="1100" dirty="0"/>
              <a:t>，如图，该篇文献中的数据有不含有</a:t>
            </a:r>
            <a:r>
              <a:rPr lang="en-US" altLang="zh-CN" sz="1100" dirty="0"/>
              <a:t>Re</a:t>
            </a:r>
            <a:r>
              <a:rPr lang="zh-CN" altLang="en-US" sz="1100" dirty="0"/>
              <a:t>的一代合金</a:t>
            </a:r>
            <a:r>
              <a:rPr lang="en-US" altLang="zh-CN" sz="1100" dirty="0"/>
              <a:t>CMSX-2,</a:t>
            </a:r>
            <a:r>
              <a:rPr lang="zh-CN" altLang="en-US" sz="1100" dirty="0"/>
              <a:t>还有</a:t>
            </a:r>
            <a:r>
              <a:rPr lang="en-US" altLang="zh-CN" sz="1100" dirty="0"/>
              <a:t>3%Re</a:t>
            </a:r>
            <a:r>
              <a:rPr lang="zh-CN" altLang="en-US" sz="1100" dirty="0"/>
              <a:t>的二代合金</a:t>
            </a:r>
            <a:r>
              <a:rPr lang="en-US" altLang="zh-CN" sz="1100" dirty="0"/>
              <a:t>Rene N5</a:t>
            </a:r>
            <a:r>
              <a:rPr lang="zh-CN" altLang="en-US" sz="1100" dirty="0"/>
              <a:t>和含有三代合金等。而不同代的合金蠕变属性差异很大。</a:t>
            </a:r>
            <a:endParaRPr lang="en-US" altLang="zh-CN" sz="1100" dirty="0"/>
          </a:p>
          <a:p>
            <a:r>
              <a:rPr lang="zh-CN" altLang="en-US" sz="1100" b="1" dirty="0"/>
              <a:t>在数据量小的情况下，不适合对所有体系合金统一建模。</a:t>
            </a:r>
            <a:endParaRPr lang="en-US" altLang="zh-CN" sz="1100" b="1" dirty="0"/>
          </a:p>
        </p:txBody>
      </p:sp>
      <p:sp>
        <p:nvSpPr>
          <p:cNvPr id="20" name="矩形 19">
            <a:extLst>
              <a:ext uri="{FF2B5EF4-FFF2-40B4-BE49-F238E27FC236}">
                <a16:creationId xmlns:a16="http://schemas.microsoft.com/office/drawing/2014/main" xmlns="" id="{FBB56EB4-EBA9-4CE5-A9E9-DC987C0E2802}"/>
              </a:ext>
            </a:extLst>
          </p:cNvPr>
          <p:cNvSpPr/>
          <p:nvPr/>
        </p:nvSpPr>
        <p:spPr>
          <a:xfrm>
            <a:off x="2310304" y="5080280"/>
            <a:ext cx="5120143" cy="1197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xmlns="" id="{5AC11115-6623-4819-A690-DB4149DF4EA3}"/>
              </a:ext>
            </a:extLst>
          </p:cNvPr>
          <p:cNvSpPr txBox="1"/>
          <p:nvPr/>
        </p:nvSpPr>
        <p:spPr>
          <a:xfrm>
            <a:off x="2260169" y="5040346"/>
            <a:ext cx="5120143" cy="127727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数据的多条件问题：</a:t>
            </a:r>
            <a:endParaRPr lang="en-US" altLang="zh-CN" sz="1100" b="1" dirty="0">
              <a:solidFill>
                <a:srgbClr val="FF0000"/>
              </a:solidFill>
            </a:endParaRPr>
          </a:p>
          <a:p>
            <a:r>
              <a:rPr lang="zh-CN" altLang="en-US" sz="1100" dirty="0"/>
              <a:t>通常外部条件也是影响蠕变的重要因素，同一合金在高温低应力、高温高应力、低温高应力和低温低应力的蠕变性能存在较大的差异。</a:t>
            </a:r>
            <a:endParaRPr lang="en-US" altLang="zh-CN" sz="1100" dirty="0"/>
          </a:p>
          <a:p>
            <a:r>
              <a:rPr lang="zh-CN" altLang="en-US" sz="1100" dirty="0"/>
              <a:t>如</a:t>
            </a:r>
            <a:r>
              <a:rPr lang="en-US" altLang="zh-CN" sz="1100" dirty="0"/>
              <a:t>DMS-3</a:t>
            </a:r>
            <a:r>
              <a:rPr lang="zh-CN" altLang="en-US" sz="1100" dirty="0"/>
              <a:t>在低温</a:t>
            </a:r>
            <a:r>
              <a:rPr lang="en-US" altLang="zh-CN" sz="1100" dirty="0"/>
              <a:t>(850)</a:t>
            </a:r>
            <a:r>
              <a:rPr lang="zh-CN" altLang="en-US" sz="1100" dirty="0"/>
              <a:t>高应力</a:t>
            </a:r>
            <a:r>
              <a:rPr lang="en-US" altLang="zh-CN" sz="1100" dirty="0"/>
              <a:t>(500)</a:t>
            </a:r>
            <a:r>
              <a:rPr lang="zh-CN" altLang="en-US" sz="1100" dirty="0"/>
              <a:t>条件下蠕变寿命为</a:t>
            </a:r>
            <a:r>
              <a:rPr lang="en-US" altLang="zh-CN" sz="1100" dirty="0"/>
              <a:t>3054</a:t>
            </a:r>
            <a:r>
              <a:rPr lang="zh-CN" altLang="en-US" sz="1100" dirty="0"/>
              <a:t>小时，而在高温</a:t>
            </a:r>
            <a:r>
              <a:rPr lang="en-US" altLang="zh-CN" sz="1100" dirty="0"/>
              <a:t>(1200)</a:t>
            </a:r>
            <a:r>
              <a:rPr lang="zh-CN" altLang="en-US" sz="1100" dirty="0"/>
              <a:t>低应力</a:t>
            </a:r>
            <a:r>
              <a:rPr lang="en-US" altLang="zh-CN" sz="1100" dirty="0"/>
              <a:t>(70)</a:t>
            </a:r>
            <a:r>
              <a:rPr lang="zh-CN" altLang="en-US" sz="1100" dirty="0"/>
              <a:t>条件下蠕变寿命仅为</a:t>
            </a:r>
            <a:r>
              <a:rPr lang="en-US" altLang="zh-CN" sz="1100" dirty="0"/>
              <a:t>261</a:t>
            </a:r>
            <a:r>
              <a:rPr lang="zh-CN" altLang="en-US" sz="1100" dirty="0"/>
              <a:t>小时。</a:t>
            </a:r>
            <a:endParaRPr lang="en-US" altLang="zh-CN" sz="1100" dirty="0"/>
          </a:p>
          <a:p>
            <a:r>
              <a:rPr lang="zh-CN" altLang="en-US" sz="1100" dirty="0"/>
              <a:t>从统计层面看我们收集的收据来看，条件的变化幅度十分的大，</a:t>
            </a:r>
            <a:r>
              <a:rPr lang="zh-CN" altLang="en-US" sz="1100" b="1" dirty="0"/>
              <a:t>而在数据量小的情况下，不适合对所有条件的合金蠕变统一建模。</a:t>
            </a:r>
            <a:endParaRPr lang="en-US" altLang="zh-CN" sz="1100" b="1" dirty="0"/>
          </a:p>
        </p:txBody>
      </p:sp>
      <p:sp>
        <p:nvSpPr>
          <p:cNvPr id="18" name="标题 1">
            <a:extLst>
              <a:ext uri="{FF2B5EF4-FFF2-40B4-BE49-F238E27FC236}">
                <a16:creationId xmlns:a16="http://schemas.microsoft.com/office/drawing/2014/main" xmlns="" id="{2C730530-A0B3-4253-A4C2-78C846883C47}"/>
              </a:ext>
            </a:extLst>
          </p:cNvPr>
          <p:cNvSpPr txBox="1">
            <a:spLocks noGrp="1"/>
          </p:cNvSpPr>
          <p:nvPr>
            <p:ph type="title"/>
          </p:nvPr>
        </p:nvSpPr>
        <p:spPr>
          <a:xfrm>
            <a:off x="705440" y="32548"/>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数据存在问题</a:t>
            </a:r>
          </a:p>
        </p:txBody>
      </p:sp>
    </p:spTree>
    <p:extLst>
      <p:ext uri="{BB962C8B-B14F-4D97-AF65-F5344CB8AC3E}">
        <p14:creationId xmlns:p14="http://schemas.microsoft.com/office/powerpoint/2010/main" val="1236869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a16="http://schemas.microsoft.com/office/drawing/2014/main" xmlns=""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xmlns=""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xmlns=""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xmlns=""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a16="http://schemas.microsoft.com/office/drawing/2014/main" xmlns=""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a16="http://schemas.microsoft.com/office/drawing/2014/main" xmlns=""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a16="http://schemas.microsoft.com/office/drawing/2014/main" xmlns=""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a16="http://schemas.microsoft.com/office/drawing/2014/main" xmlns=""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聚类的效果</a:t>
            </a:r>
          </a:p>
        </p:txBody>
      </p:sp>
      <p:grpSp>
        <p:nvGrpSpPr>
          <p:cNvPr id="28" name="组合 27">
            <a:extLst>
              <a:ext uri="{FF2B5EF4-FFF2-40B4-BE49-F238E27FC236}">
                <a16:creationId xmlns:a16="http://schemas.microsoft.com/office/drawing/2014/main" xmlns=""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a16="http://schemas.microsoft.com/office/drawing/2014/main" xmlns=""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a16="http://schemas.microsoft.com/office/drawing/2014/main" xmlns=""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a16="http://schemas.microsoft.com/office/drawing/2014/main" xmlns=""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a16="http://schemas.microsoft.com/office/drawing/2014/main" xmlns=""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a16="http://schemas.microsoft.com/office/drawing/2014/main" xmlns=""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a16="http://schemas.microsoft.com/office/drawing/2014/main" xmlns=""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xmlns=""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a16="http://schemas.microsoft.com/office/drawing/2014/main" xmlns=""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xmlns=""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a16="http://schemas.microsoft.com/office/drawing/2014/main" xmlns=""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a16="http://schemas.microsoft.com/office/drawing/2014/main" xmlns=""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a16="http://schemas.microsoft.com/office/drawing/2014/main" xmlns=""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xmlns=""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a16="http://schemas.microsoft.com/office/drawing/2014/main" xmlns=""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a16="http://schemas.microsoft.com/office/drawing/2014/main" xmlns=""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a16="http://schemas.microsoft.com/office/drawing/2014/main" xmlns=""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a16="http://schemas.microsoft.com/office/drawing/2014/main" xmlns=""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a16="http://schemas.microsoft.com/office/drawing/2014/main" xmlns=""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xmlns=""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a16="http://schemas.microsoft.com/office/drawing/2014/main" xmlns=""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a16="http://schemas.microsoft.com/office/drawing/2014/main" xmlns=""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a16="http://schemas.microsoft.com/office/drawing/2014/main" xmlns=""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a16="http://schemas.microsoft.com/office/drawing/2014/main" xmlns=""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a16="http://schemas.microsoft.com/office/drawing/2014/main" xmlns=""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a16="http://schemas.microsoft.com/office/drawing/2014/main" xmlns=""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a16="http://schemas.microsoft.com/office/drawing/2014/main" xmlns=""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a16="http://schemas.microsoft.com/office/drawing/2014/main" xmlns=""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a16="http://schemas.microsoft.com/office/drawing/2014/main" xmlns=""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graphicFrame>
        <p:nvGraphicFramePr>
          <p:cNvPr id="27" name="表格 26">
            <a:extLst>
              <a:ext uri="{FF2B5EF4-FFF2-40B4-BE49-F238E27FC236}">
                <a16:creationId xmlns:a16="http://schemas.microsoft.com/office/drawing/2014/main" xmlns=""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a16="http://schemas.microsoft.com/office/drawing/2014/main" xmlns="" val="1439483190"/>
                    </a:ext>
                  </a:extLst>
                </a:gridCol>
                <a:gridCol w="594849">
                  <a:extLst>
                    <a:ext uri="{9D8B030D-6E8A-4147-A177-3AD203B41FA5}">
                      <a16:colId xmlns:a16="http://schemas.microsoft.com/office/drawing/2014/main" xmlns="" val="2576885436"/>
                    </a:ext>
                  </a:extLst>
                </a:gridCol>
                <a:gridCol w="594849">
                  <a:extLst>
                    <a:ext uri="{9D8B030D-6E8A-4147-A177-3AD203B41FA5}">
                      <a16:colId xmlns:a16="http://schemas.microsoft.com/office/drawing/2014/main" xmlns="" val="3336407589"/>
                    </a:ext>
                  </a:extLst>
                </a:gridCol>
                <a:gridCol w="594849">
                  <a:extLst>
                    <a:ext uri="{9D8B030D-6E8A-4147-A177-3AD203B41FA5}">
                      <a16:colId xmlns:a16="http://schemas.microsoft.com/office/drawing/2014/main" xmlns="" val="1527761999"/>
                    </a:ext>
                  </a:extLst>
                </a:gridCol>
                <a:gridCol w="594849">
                  <a:extLst>
                    <a:ext uri="{9D8B030D-6E8A-4147-A177-3AD203B41FA5}">
                      <a16:colId xmlns:a16="http://schemas.microsoft.com/office/drawing/2014/main" xmlns="" val="1601690249"/>
                    </a:ext>
                  </a:extLst>
                </a:gridCol>
                <a:gridCol w="594849">
                  <a:extLst>
                    <a:ext uri="{9D8B030D-6E8A-4147-A177-3AD203B41FA5}">
                      <a16:colId xmlns:a16="http://schemas.microsoft.com/office/drawing/2014/main" xmlns="" val="3733018591"/>
                    </a:ext>
                  </a:extLst>
                </a:gridCol>
                <a:gridCol w="594849">
                  <a:extLst>
                    <a:ext uri="{9D8B030D-6E8A-4147-A177-3AD203B41FA5}">
                      <a16:colId xmlns:a16="http://schemas.microsoft.com/office/drawing/2014/main" xmlns="" val="958442155"/>
                    </a:ext>
                  </a:extLst>
                </a:gridCol>
                <a:gridCol w="594849">
                  <a:extLst>
                    <a:ext uri="{9D8B030D-6E8A-4147-A177-3AD203B41FA5}">
                      <a16:colId xmlns:a16="http://schemas.microsoft.com/office/drawing/2014/main" xmlns="" val="2081320211"/>
                    </a:ext>
                  </a:extLst>
                </a:gridCol>
                <a:gridCol w="594849">
                  <a:extLst>
                    <a:ext uri="{9D8B030D-6E8A-4147-A177-3AD203B41FA5}">
                      <a16:colId xmlns:a16="http://schemas.microsoft.com/office/drawing/2014/main" xmlns="" val="2289204640"/>
                    </a:ext>
                  </a:extLst>
                </a:gridCol>
                <a:gridCol w="594849">
                  <a:extLst>
                    <a:ext uri="{9D8B030D-6E8A-4147-A177-3AD203B41FA5}">
                      <a16:colId xmlns:a16="http://schemas.microsoft.com/office/drawing/2014/main" xmlns="" val="2819402316"/>
                    </a:ext>
                  </a:extLst>
                </a:gridCol>
                <a:gridCol w="594849">
                  <a:extLst>
                    <a:ext uri="{9D8B030D-6E8A-4147-A177-3AD203B41FA5}">
                      <a16:colId xmlns:a16="http://schemas.microsoft.com/office/drawing/2014/main" xmlns=""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5560243"/>
                  </a:ext>
                </a:extLst>
              </a:tr>
            </a:tbl>
          </a:graphicData>
        </a:graphic>
      </p:graphicFrame>
      <p:graphicFrame>
        <p:nvGraphicFramePr>
          <p:cNvPr id="31" name="表格 30">
            <a:extLst>
              <a:ext uri="{FF2B5EF4-FFF2-40B4-BE49-F238E27FC236}">
                <a16:creationId xmlns:a16="http://schemas.microsoft.com/office/drawing/2014/main" xmlns=""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a16="http://schemas.microsoft.com/office/drawing/2014/main" xmlns="" val="2554892866"/>
                    </a:ext>
                  </a:extLst>
                </a:gridCol>
                <a:gridCol w="605267">
                  <a:extLst>
                    <a:ext uri="{9D8B030D-6E8A-4147-A177-3AD203B41FA5}">
                      <a16:colId xmlns:a16="http://schemas.microsoft.com/office/drawing/2014/main" xmlns="" val="576374990"/>
                    </a:ext>
                  </a:extLst>
                </a:gridCol>
                <a:gridCol w="605267">
                  <a:extLst>
                    <a:ext uri="{9D8B030D-6E8A-4147-A177-3AD203B41FA5}">
                      <a16:colId xmlns:a16="http://schemas.microsoft.com/office/drawing/2014/main" xmlns="" val="3781244830"/>
                    </a:ext>
                  </a:extLst>
                </a:gridCol>
                <a:gridCol w="605267">
                  <a:extLst>
                    <a:ext uri="{9D8B030D-6E8A-4147-A177-3AD203B41FA5}">
                      <a16:colId xmlns:a16="http://schemas.microsoft.com/office/drawing/2014/main" xmlns="" val="1286741818"/>
                    </a:ext>
                  </a:extLst>
                </a:gridCol>
                <a:gridCol w="605267">
                  <a:extLst>
                    <a:ext uri="{9D8B030D-6E8A-4147-A177-3AD203B41FA5}">
                      <a16:colId xmlns:a16="http://schemas.microsoft.com/office/drawing/2014/main" xmlns="" val="21622265"/>
                    </a:ext>
                  </a:extLst>
                </a:gridCol>
                <a:gridCol w="605267">
                  <a:extLst>
                    <a:ext uri="{9D8B030D-6E8A-4147-A177-3AD203B41FA5}">
                      <a16:colId xmlns:a16="http://schemas.microsoft.com/office/drawing/2014/main" xmlns="" val="3643157143"/>
                    </a:ext>
                  </a:extLst>
                </a:gridCol>
                <a:gridCol w="605267">
                  <a:extLst>
                    <a:ext uri="{9D8B030D-6E8A-4147-A177-3AD203B41FA5}">
                      <a16:colId xmlns:a16="http://schemas.microsoft.com/office/drawing/2014/main" xmlns="" val="3247118304"/>
                    </a:ext>
                  </a:extLst>
                </a:gridCol>
                <a:gridCol w="605267">
                  <a:extLst>
                    <a:ext uri="{9D8B030D-6E8A-4147-A177-3AD203B41FA5}">
                      <a16:colId xmlns:a16="http://schemas.microsoft.com/office/drawing/2014/main" xmlns="" val="3579566048"/>
                    </a:ext>
                  </a:extLst>
                </a:gridCol>
                <a:gridCol w="605267">
                  <a:extLst>
                    <a:ext uri="{9D8B030D-6E8A-4147-A177-3AD203B41FA5}">
                      <a16:colId xmlns:a16="http://schemas.microsoft.com/office/drawing/2014/main" xmlns="" val="3974376597"/>
                    </a:ext>
                  </a:extLst>
                </a:gridCol>
                <a:gridCol w="605267">
                  <a:extLst>
                    <a:ext uri="{9D8B030D-6E8A-4147-A177-3AD203B41FA5}">
                      <a16:colId xmlns:a16="http://schemas.microsoft.com/office/drawing/2014/main" xmlns="" val="60875659"/>
                    </a:ext>
                  </a:extLst>
                </a:gridCol>
                <a:gridCol w="605267">
                  <a:extLst>
                    <a:ext uri="{9D8B030D-6E8A-4147-A177-3AD203B41FA5}">
                      <a16:colId xmlns:a16="http://schemas.microsoft.com/office/drawing/2014/main" xmlns=""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1657642"/>
                  </a:ext>
                </a:extLst>
              </a:tr>
            </a:tbl>
          </a:graphicData>
        </a:graphic>
      </p:graphicFrame>
      <p:sp>
        <p:nvSpPr>
          <p:cNvPr id="33" name="对话气泡: 圆角矩形 32">
            <a:extLst>
              <a:ext uri="{FF2B5EF4-FFF2-40B4-BE49-F238E27FC236}">
                <a16:creationId xmlns:a16="http://schemas.microsoft.com/office/drawing/2014/main" xmlns=""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a16="http://schemas.microsoft.com/office/drawing/2014/main" xmlns=""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a16="http://schemas.microsoft.com/office/drawing/2014/main" xmlns=""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a16="http://schemas.microsoft.com/office/drawing/2014/main" xmlns=""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a16="http://schemas.microsoft.com/office/drawing/2014/main" xmlns=""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90337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07E061B9-E3E6-421F-AA8B-BB878E530A73}"/>
              </a:ext>
            </a:extLst>
          </p:cNvPr>
          <p:cNvSpPr/>
          <p:nvPr/>
        </p:nvSpPr>
        <p:spPr>
          <a:xfrm>
            <a:off x="127245" y="4742483"/>
            <a:ext cx="8805664" cy="19988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5" name="表格 4">
            <a:extLst>
              <a:ext uri="{FF2B5EF4-FFF2-40B4-BE49-F238E27FC236}">
                <a16:creationId xmlns:a16="http://schemas.microsoft.com/office/drawing/2014/main" xmlns="" id="{7D1492E2-2931-4A35-9B52-324415F70FC1}"/>
              </a:ext>
            </a:extLst>
          </p:cNvPr>
          <p:cNvGraphicFramePr>
            <a:graphicFrameLocks noGrp="1"/>
          </p:cNvGraphicFramePr>
          <p:nvPr>
            <p:extLst>
              <p:ext uri="{D42A27DB-BD31-4B8C-83A1-F6EECF244321}">
                <p14:modId xmlns:p14="http://schemas.microsoft.com/office/powerpoint/2010/main" val="2396368478"/>
              </p:ext>
            </p:extLst>
          </p:nvPr>
        </p:nvGraphicFramePr>
        <p:xfrm>
          <a:off x="211088" y="4999936"/>
          <a:ext cx="6737180" cy="1295380"/>
        </p:xfrm>
        <a:graphic>
          <a:graphicData uri="http://schemas.openxmlformats.org/drawingml/2006/table">
            <a:tbl>
              <a:tblPr/>
              <a:tblGrid>
                <a:gridCol w="673718">
                  <a:extLst>
                    <a:ext uri="{9D8B030D-6E8A-4147-A177-3AD203B41FA5}">
                      <a16:colId xmlns:a16="http://schemas.microsoft.com/office/drawing/2014/main" xmlns="" val="3624412678"/>
                    </a:ext>
                  </a:extLst>
                </a:gridCol>
                <a:gridCol w="673718">
                  <a:extLst>
                    <a:ext uri="{9D8B030D-6E8A-4147-A177-3AD203B41FA5}">
                      <a16:colId xmlns:a16="http://schemas.microsoft.com/office/drawing/2014/main" xmlns="" val="3794694616"/>
                    </a:ext>
                  </a:extLst>
                </a:gridCol>
                <a:gridCol w="673718">
                  <a:extLst>
                    <a:ext uri="{9D8B030D-6E8A-4147-A177-3AD203B41FA5}">
                      <a16:colId xmlns:a16="http://schemas.microsoft.com/office/drawing/2014/main" xmlns="" val="1650696028"/>
                    </a:ext>
                  </a:extLst>
                </a:gridCol>
                <a:gridCol w="673718">
                  <a:extLst>
                    <a:ext uri="{9D8B030D-6E8A-4147-A177-3AD203B41FA5}">
                      <a16:colId xmlns:a16="http://schemas.microsoft.com/office/drawing/2014/main" xmlns="" val="1256582195"/>
                    </a:ext>
                  </a:extLst>
                </a:gridCol>
                <a:gridCol w="673718">
                  <a:extLst>
                    <a:ext uri="{9D8B030D-6E8A-4147-A177-3AD203B41FA5}">
                      <a16:colId xmlns:a16="http://schemas.microsoft.com/office/drawing/2014/main" xmlns="" val="944584932"/>
                    </a:ext>
                  </a:extLst>
                </a:gridCol>
                <a:gridCol w="673718">
                  <a:extLst>
                    <a:ext uri="{9D8B030D-6E8A-4147-A177-3AD203B41FA5}">
                      <a16:colId xmlns:a16="http://schemas.microsoft.com/office/drawing/2014/main" xmlns="" val="3476844594"/>
                    </a:ext>
                  </a:extLst>
                </a:gridCol>
                <a:gridCol w="673718">
                  <a:extLst>
                    <a:ext uri="{9D8B030D-6E8A-4147-A177-3AD203B41FA5}">
                      <a16:colId xmlns:a16="http://schemas.microsoft.com/office/drawing/2014/main" xmlns="" val="3973860335"/>
                    </a:ext>
                  </a:extLst>
                </a:gridCol>
                <a:gridCol w="673718">
                  <a:extLst>
                    <a:ext uri="{9D8B030D-6E8A-4147-A177-3AD203B41FA5}">
                      <a16:colId xmlns:a16="http://schemas.microsoft.com/office/drawing/2014/main" xmlns="" val="1757634808"/>
                    </a:ext>
                  </a:extLst>
                </a:gridCol>
                <a:gridCol w="673718">
                  <a:extLst>
                    <a:ext uri="{9D8B030D-6E8A-4147-A177-3AD203B41FA5}">
                      <a16:colId xmlns:a16="http://schemas.microsoft.com/office/drawing/2014/main" xmlns="" val="3004950045"/>
                    </a:ext>
                  </a:extLst>
                </a:gridCol>
                <a:gridCol w="673718">
                  <a:extLst>
                    <a:ext uri="{9D8B030D-6E8A-4147-A177-3AD203B41FA5}">
                      <a16:colId xmlns:a16="http://schemas.microsoft.com/office/drawing/2014/main" xmlns="" val="1139645173"/>
                    </a:ext>
                  </a:extLst>
                </a:gridCol>
              </a:tblGrid>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4416139"/>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55318"/>
                  </a:ext>
                </a:extLst>
              </a:tr>
              <a:tr h="259076">
                <a:tc>
                  <a:txBody>
                    <a:bodyPr/>
                    <a:lstStyle/>
                    <a:p>
                      <a:pPr algn="ctr" fontAlgn="b"/>
                      <a:r>
                        <a:rPr lang="zh-CN" altLang="en-US" sz="1200" b="0" i="0" u="none" strike="noStrike" dirty="0">
                          <a:solidFill>
                            <a:schemeClr val="tx1"/>
                          </a:solidFill>
                          <a:effectLst/>
                          <a:latin typeface="等线" panose="02010600030101010101" pitchFamily="2" charset="-122"/>
                          <a:ea typeface="等线" panose="02010600030101010101" pitchFamily="2" charset="-122"/>
                          <a:hlinkClick r:id="rId3" action="ppaction://hlinksldjump"/>
                        </a:rPr>
                        <a:t>随机森林</a:t>
                      </a:r>
                      <a:endParaRPr lang="zh-CN" altLang="en-US" sz="12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altLang="zh-CN" sz="1050" b="0" i="0" u="none" strike="noStrike" dirty="0">
                          <a:solidFill>
                            <a:srgbClr val="006100"/>
                          </a:solidFill>
                          <a:effectLst/>
                          <a:latin typeface="等线" panose="02010600030101010101" pitchFamily="2" charset="-122"/>
                          <a:ea typeface="等线" panose="02010600030101010101" pitchFamily="2" charset="-122"/>
                        </a:rPr>
                        <a:t>0.0618228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0.062012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0.122721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0.047645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0.09534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0.031056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0.158204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01457"/>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0.0768798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0.066191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0.143715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0.089363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0.049515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0.149752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0.087113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xmlns="" val="1271365654"/>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0.0685664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0.031109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0.067761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0.13199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0.050945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0.096139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0.085567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0.153316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0.078415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69820198"/>
                  </a:ext>
                </a:extLst>
              </a:tr>
            </a:tbl>
          </a:graphicData>
        </a:graphic>
      </p:graphicFrame>
      <p:sp>
        <p:nvSpPr>
          <p:cNvPr id="6" name="矩形 5">
            <a:extLst>
              <a:ext uri="{FF2B5EF4-FFF2-40B4-BE49-F238E27FC236}">
                <a16:creationId xmlns:a16="http://schemas.microsoft.com/office/drawing/2014/main" xmlns="" id="{00DAD463-D534-4897-9EA7-760FA1DD3F09}"/>
              </a:ext>
            </a:extLst>
          </p:cNvPr>
          <p:cNvSpPr/>
          <p:nvPr/>
        </p:nvSpPr>
        <p:spPr>
          <a:xfrm>
            <a:off x="107504" y="836711"/>
            <a:ext cx="8819742" cy="356622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B527F405-8E17-4545-9785-C8810E8CE9EA}"/>
                  </a:ext>
                </a:extLst>
              </p:cNvPr>
              <p:cNvSpPr txBox="1"/>
              <p:nvPr/>
            </p:nvSpPr>
            <p:spPr>
              <a:xfrm>
                <a:off x="3363808" y="6394764"/>
                <a:ext cx="2406492" cy="16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𝐴𝐸</m:t>
                      </m:r>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𝑝𝑟𝑒𝑑𝑖𝑐𝑡</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3363808" y="6394764"/>
                <a:ext cx="2406492" cy="165751"/>
              </a:xfrm>
              <a:prstGeom prst="rect">
                <a:avLst/>
              </a:prstGeom>
              <a:blipFill>
                <a:blip r:embed="rId4"/>
                <a:stretch>
                  <a:fillRect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10AD0991-3139-4E83-8F7A-5E0E5BC74C0B}"/>
                  </a:ext>
                </a:extLst>
              </p:cNvPr>
              <p:cNvSpPr txBox="1"/>
              <p:nvPr/>
            </p:nvSpPr>
            <p:spPr>
              <a:xfrm>
                <a:off x="2209635" y="6325373"/>
                <a:ext cx="1457918" cy="32207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𝑅𝐸</m:t>
                      </m:r>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m:t>
                              </m:r>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oMath>
                  </m:oMathPara>
                </a14:m>
                <a:endParaRPr lang="zh-CN" altLang="en-US" sz="10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209635" y="6325373"/>
                <a:ext cx="1457918" cy="322076"/>
              </a:xfrm>
              <a:prstGeom prst="rect">
                <a:avLst/>
              </a:prstGeom>
              <a:blipFill>
                <a:blip r:embed="rId5"/>
                <a:stretch>
                  <a:fillRect t="-5769" b="-96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A3D7A802-A172-4CB3-AA4B-DD34D9B870C6}"/>
                  </a:ext>
                </a:extLst>
              </p:cNvPr>
              <p:cNvSpPr txBox="1"/>
              <p:nvPr/>
            </p:nvSpPr>
            <p:spPr>
              <a:xfrm>
                <a:off x="143021" y="6338644"/>
                <a:ext cx="2341643" cy="3726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𝑀𝐴𝐸</m:t>
                      </m:r>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1</m:t>
                          </m:r>
                        </m:num>
                        <m:den>
                          <m:r>
                            <a:rPr lang="en-US" altLang="zh-CN" sz="1000" b="0" i="1" smtClean="0">
                              <a:latin typeface="Cambria Math" panose="02040503050406030204" pitchFamily="18" charset="0"/>
                            </a:rPr>
                            <m:t>𝑁</m:t>
                          </m:r>
                        </m:den>
                      </m:f>
                      <m:nary>
                        <m:naryPr>
                          <m:chr m:val="∑"/>
                          <m:subHide m:val="on"/>
                          <m:supHide m:val="on"/>
                          <m:ctrlPr>
                            <a:rPr lang="en-US" altLang="zh-CN" sz="1000" b="0" i="1" smtClean="0">
                              <a:latin typeface="Cambria Math" panose="02040503050406030204" pitchFamily="18" charset="0"/>
                            </a:rPr>
                          </m:ctrlPr>
                        </m:naryPr>
                        <m:sub/>
                        <m:sup/>
                        <m:e>
                          <m:f>
                            <m:fPr>
                              <m:ctrlPr>
                                <a:rPr lang="en-US" altLang="zh-CN" sz="1000" i="1" smtClean="0">
                                  <a:latin typeface="Cambria Math" panose="02040503050406030204" pitchFamily="18" charset="0"/>
                                </a:rPr>
                              </m:ctrlPr>
                            </m:fPr>
                            <m:num>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e>
                      </m:nary>
                    </m:oMath>
                  </m:oMathPara>
                </a14:m>
                <a:endParaRPr lang="zh-CN" altLang="en-US" sz="10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143021" y="6338644"/>
                <a:ext cx="2341643" cy="372666"/>
              </a:xfrm>
              <a:prstGeom prst="rect">
                <a:avLst/>
              </a:prstGeom>
              <a:blipFill>
                <a:blip r:embed="rId6"/>
                <a:stretch>
                  <a:fillRect t="-152459" b="-208197"/>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xmlns="" id="{035CFDBA-E9AF-41DF-8F5E-CCCFD5A6FAC0}"/>
              </a:ext>
            </a:extLst>
          </p:cNvPr>
          <p:cNvGraphicFramePr>
            <a:graphicFrameLocks noGrp="1"/>
          </p:cNvGraphicFramePr>
          <p:nvPr>
            <p:extLst>
              <p:ext uri="{D42A27DB-BD31-4B8C-83A1-F6EECF244321}">
                <p14:modId xmlns:p14="http://schemas.microsoft.com/office/powerpoint/2010/main" val="3848036866"/>
              </p:ext>
            </p:extLst>
          </p:nvPr>
        </p:nvGraphicFramePr>
        <p:xfrm>
          <a:off x="6948268" y="5005560"/>
          <a:ext cx="1922950" cy="1289757"/>
        </p:xfrm>
        <a:graphic>
          <a:graphicData uri="http://schemas.openxmlformats.org/drawingml/2006/table">
            <a:tbl>
              <a:tblPr>
                <a:tableStyleId>{D113A9D2-9D6B-4929-AA2D-F23B5EE8CBE7}</a:tableStyleId>
              </a:tblPr>
              <a:tblGrid>
                <a:gridCol w="961475">
                  <a:extLst>
                    <a:ext uri="{9D8B030D-6E8A-4147-A177-3AD203B41FA5}">
                      <a16:colId xmlns:a16="http://schemas.microsoft.com/office/drawing/2014/main" xmlns="" val="430543433"/>
                    </a:ext>
                  </a:extLst>
                </a:gridCol>
                <a:gridCol w="961475">
                  <a:extLst>
                    <a:ext uri="{9D8B030D-6E8A-4147-A177-3AD203B41FA5}">
                      <a16:colId xmlns:a16="http://schemas.microsoft.com/office/drawing/2014/main" xmlns="" val="2912302152"/>
                    </a:ext>
                  </a:extLst>
                </a:gridCol>
              </a:tblGrid>
              <a:tr h="429919">
                <a:tc>
                  <a:txBody>
                    <a:bodyPr/>
                    <a:lstStyle/>
                    <a:p>
                      <a:pPr algn="l" fontAlgn="b"/>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800" u="none" strike="noStrike">
                          <a:effectLst/>
                        </a:rPr>
                        <a:t>MAE</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37262173"/>
                  </a:ext>
                </a:extLst>
              </a:tr>
              <a:tr h="429919">
                <a:tc>
                  <a:txBody>
                    <a:bodyPr/>
                    <a:lstStyle/>
                    <a:p>
                      <a:pPr algn="l" fontAlgn="b"/>
                      <a:r>
                        <a:rPr lang="en-US" sz="1800" u="none" strike="noStrike">
                          <a:effectLst/>
                        </a:rPr>
                        <a:t>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0.064618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0753390"/>
                  </a:ext>
                </a:extLst>
              </a:tr>
              <a:tr h="429919">
                <a:tc>
                  <a:txBody>
                    <a:bodyPr/>
                    <a:lstStyle/>
                    <a:p>
                      <a:pPr algn="l" fontAlgn="b"/>
                      <a:r>
                        <a:rPr lang="en-US" sz="1800" u="none" strike="noStrike">
                          <a:effectLst/>
                        </a:rPr>
                        <a:t>noCluster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0.076207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41863361"/>
                  </a:ext>
                </a:extLst>
              </a:tr>
            </a:tbl>
          </a:graphicData>
        </a:graphic>
      </p:graphicFrame>
      <p:sp>
        <p:nvSpPr>
          <p:cNvPr id="19" name="文本框 18">
            <a:extLst>
              <a:ext uri="{FF2B5EF4-FFF2-40B4-BE49-F238E27FC236}">
                <a16:creationId xmlns:a16="http://schemas.microsoft.com/office/drawing/2014/main" xmlns="" id="{8A9E2795-6D73-490E-9F11-6C5C25421859}"/>
              </a:ext>
            </a:extLst>
          </p:cNvPr>
          <p:cNvSpPr txBox="1"/>
          <p:nvPr/>
        </p:nvSpPr>
        <p:spPr>
          <a:xfrm>
            <a:off x="143021" y="473390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a16="http://schemas.microsoft.com/office/drawing/2014/main" xmlns="" id="{90F37497-44E9-4F2C-892F-88E4DBD2E9BB}"/>
              </a:ext>
            </a:extLst>
          </p:cNvPr>
          <p:cNvSpPr txBox="1"/>
          <p:nvPr/>
        </p:nvSpPr>
        <p:spPr>
          <a:xfrm>
            <a:off x="230832" y="1055104"/>
            <a:ext cx="7220527" cy="307777"/>
          </a:xfrm>
          <a:prstGeom prst="rect">
            <a:avLst/>
          </a:prstGeom>
          <a:noFill/>
        </p:spPr>
        <p:txBody>
          <a:bodyPr wrap="square" rtlCol="0">
            <a:spAutoFit/>
          </a:bodyPr>
          <a:lstStyle/>
          <a:p>
            <a:r>
              <a:rPr lang="zh-CN" altLang="en-US" sz="1400" dirty="0"/>
              <a:t>实验结果</a:t>
            </a:r>
          </a:p>
        </p:txBody>
      </p:sp>
      <p:sp>
        <p:nvSpPr>
          <p:cNvPr id="21" name="标题 1">
            <a:extLst>
              <a:ext uri="{FF2B5EF4-FFF2-40B4-BE49-F238E27FC236}">
                <a16:creationId xmlns:a16="http://schemas.microsoft.com/office/drawing/2014/main" xmlns="" id="{B1BD82D9-F1B2-44C9-8274-D504E68E7D67}"/>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方法对比及结果分析</a:t>
            </a:r>
          </a:p>
        </p:txBody>
      </p:sp>
      <p:pic>
        <p:nvPicPr>
          <p:cNvPr id="40" name="图片 39">
            <a:extLst>
              <a:ext uri="{FF2B5EF4-FFF2-40B4-BE49-F238E27FC236}">
                <a16:creationId xmlns:a16="http://schemas.microsoft.com/office/drawing/2014/main" xmlns="" id="{18AAF819-3417-41A5-A87F-4C6F87AD82C4}"/>
              </a:ext>
            </a:extLst>
          </p:cNvPr>
          <p:cNvPicPr>
            <a:picLocks noChangeAspect="1"/>
          </p:cNvPicPr>
          <p:nvPr/>
        </p:nvPicPr>
        <p:blipFill>
          <a:blip r:embed="rId7"/>
          <a:stretch>
            <a:fillRect/>
          </a:stretch>
        </p:blipFill>
        <p:spPr>
          <a:xfrm>
            <a:off x="216754" y="1512942"/>
            <a:ext cx="4188016" cy="2475485"/>
          </a:xfrm>
          <a:prstGeom prst="rect">
            <a:avLst/>
          </a:prstGeom>
          <a:ln>
            <a:solidFill>
              <a:srgbClr val="00B0F0"/>
            </a:solidFill>
          </a:ln>
        </p:spPr>
      </p:pic>
      <p:pic>
        <p:nvPicPr>
          <p:cNvPr id="41" name="图片 40">
            <a:extLst>
              <a:ext uri="{FF2B5EF4-FFF2-40B4-BE49-F238E27FC236}">
                <a16:creationId xmlns:a16="http://schemas.microsoft.com/office/drawing/2014/main" xmlns="" id="{DB9EFC85-A4E8-41EC-8F32-E34B29B016E2}"/>
              </a:ext>
            </a:extLst>
          </p:cNvPr>
          <p:cNvPicPr>
            <a:picLocks noChangeAspect="1"/>
          </p:cNvPicPr>
          <p:nvPr/>
        </p:nvPicPr>
        <p:blipFill>
          <a:blip r:embed="rId8"/>
          <a:stretch>
            <a:fillRect/>
          </a:stretch>
        </p:blipFill>
        <p:spPr>
          <a:xfrm>
            <a:off x="4446718" y="1512941"/>
            <a:ext cx="4424501" cy="2475485"/>
          </a:xfrm>
          <a:prstGeom prst="rect">
            <a:avLst/>
          </a:prstGeom>
          <a:ln>
            <a:solidFill>
              <a:srgbClr val="00B0F0"/>
            </a:solidFill>
          </a:ln>
        </p:spPr>
      </p:pic>
      <p:graphicFrame>
        <p:nvGraphicFramePr>
          <p:cNvPr id="28" name="表格 27">
            <a:extLst>
              <a:ext uri="{FF2B5EF4-FFF2-40B4-BE49-F238E27FC236}">
                <a16:creationId xmlns:a16="http://schemas.microsoft.com/office/drawing/2014/main" xmlns="" id="{7CF6FFEA-883E-4CC1-B78E-F8CFE8A5971E}"/>
              </a:ext>
            </a:extLst>
          </p:cNvPr>
          <p:cNvGraphicFramePr>
            <a:graphicFrameLocks noGrp="1"/>
          </p:cNvGraphicFramePr>
          <p:nvPr>
            <p:extLst/>
          </p:nvPr>
        </p:nvGraphicFramePr>
        <p:xfrm>
          <a:off x="4446717" y="835514"/>
          <a:ext cx="4424500" cy="3314700"/>
        </p:xfrm>
        <a:graphic>
          <a:graphicData uri="http://schemas.openxmlformats.org/drawingml/2006/table">
            <a:tbl>
              <a:tblPr/>
              <a:tblGrid>
                <a:gridCol w="1106125">
                  <a:extLst>
                    <a:ext uri="{9D8B030D-6E8A-4147-A177-3AD203B41FA5}">
                      <a16:colId xmlns:a16="http://schemas.microsoft.com/office/drawing/2014/main" xmlns="" val="2843517915"/>
                    </a:ext>
                  </a:extLst>
                </a:gridCol>
                <a:gridCol w="1106125">
                  <a:extLst>
                    <a:ext uri="{9D8B030D-6E8A-4147-A177-3AD203B41FA5}">
                      <a16:colId xmlns:a16="http://schemas.microsoft.com/office/drawing/2014/main" xmlns="" val="1352107238"/>
                    </a:ext>
                  </a:extLst>
                </a:gridCol>
                <a:gridCol w="1106125">
                  <a:extLst>
                    <a:ext uri="{9D8B030D-6E8A-4147-A177-3AD203B41FA5}">
                      <a16:colId xmlns:a16="http://schemas.microsoft.com/office/drawing/2014/main" xmlns="" val="2992817919"/>
                    </a:ext>
                  </a:extLst>
                </a:gridCol>
                <a:gridCol w="1106125">
                  <a:extLst>
                    <a:ext uri="{9D8B030D-6E8A-4147-A177-3AD203B41FA5}">
                      <a16:colId xmlns:a16="http://schemas.microsoft.com/office/drawing/2014/main" xmlns="" val="2276757643"/>
                    </a:ext>
                  </a:extLst>
                </a:gridCol>
              </a:tblGrid>
              <a:tr h="201068">
                <a:tc gridSpan="4">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部分样本非聚类结果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MAE=0.08</a:t>
                      </a:r>
                      <a:r>
                        <a:rPr lang="en-US" altLang="zh-CN" sz="1400" b="1" i="0" u="none" strike="noStrike" dirty="0">
                          <a:solidFill>
                            <a:srgbClr val="000000"/>
                          </a:solidFill>
                          <a:effectLst/>
                          <a:latin typeface="等线" panose="02010600030101010101" pitchFamily="2" charset="-122"/>
                          <a:ea typeface="等线" panose="02010600030101010101" pitchFamily="2" charset="-122"/>
                        </a:rPr>
                        <a:t>8</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356060516"/>
                  </a:ext>
                </a:extLst>
              </a:tr>
              <a:tr h="201068">
                <a:tc>
                  <a:txBody>
                    <a:bodyPr/>
                    <a:lstStyle/>
                    <a:p>
                      <a:pPr algn="ctr" fontAlgn="b"/>
                      <a:r>
                        <a:rPr lang="en-US" sz="1400" b="1" i="0" u="none" strike="noStrike" dirty="0">
                          <a:solidFill>
                            <a:srgbClr val="000000"/>
                          </a:solidFill>
                          <a:effectLst/>
                          <a:latin typeface="等线" panose="02010600030101010101" pitchFamily="2" charset="-122"/>
                          <a:ea typeface="等线" panose="02010600030101010101" pitchFamily="2" charset="-122"/>
                        </a:rPr>
                        <a:t>Real</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RE_n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23285277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4.70048</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4.428126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0.272355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0.057942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098372171"/>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4.619413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0.10886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0.023023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4089883615"/>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4.327803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0.402236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0.085039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428581602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4.388802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chemeClr val="bg2">
                              <a:lumMod val="75000"/>
                            </a:schemeClr>
                          </a:solidFill>
                          <a:effectLst/>
                          <a:latin typeface="等线" panose="02010600030101010101" pitchFamily="2" charset="-122"/>
                          <a:ea typeface="等线" panose="02010600030101010101" pitchFamily="2" charset="-122"/>
                        </a:rPr>
                        <a:t>0.073863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76960320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5.652942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0.91237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0.192459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855555859"/>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4.694555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0.054716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0.011521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314153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4.417884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0.36208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0.075749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29537110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4.380474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0.400328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0.083737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3543241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4.563072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0.222751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0.046544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45318978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4.235677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0.563414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0.1174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00304865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4.247004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0.593238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0.122564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77033312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4.30728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0.589066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0.120307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511760621"/>
                  </a:ext>
                </a:extLst>
              </a:tr>
              <a:tr h="201068">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4.235865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0.728377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0.146725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513407967"/>
                  </a:ext>
                </a:extLst>
              </a:tr>
            </a:tbl>
          </a:graphicData>
        </a:graphic>
      </p:graphicFrame>
      <p:graphicFrame>
        <p:nvGraphicFramePr>
          <p:cNvPr id="24" name="表格 23">
            <a:extLst>
              <a:ext uri="{FF2B5EF4-FFF2-40B4-BE49-F238E27FC236}">
                <a16:creationId xmlns:a16="http://schemas.microsoft.com/office/drawing/2014/main" xmlns="" id="{F3632E3A-F761-4DF2-B8CA-338BA54854A8}"/>
              </a:ext>
            </a:extLst>
          </p:cNvPr>
          <p:cNvGraphicFramePr>
            <a:graphicFrameLocks noGrp="1"/>
          </p:cNvGraphicFramePr>
          <p:nvPr>
            <p:extLst/>
          </p:nvPr>
        </p:nvGraphicFramePr>
        <p:xfrm>
          <a:off x="129244" y="835514"/>
          <a:ext cx="4296500" cy="3314700"/>
        </p:xfrm>
        <a:graphic>
          <a:graphicData uri="http://schemas.openxmlformats.org/drawingml/2006/table">
            <a:tbl>
              <a:tblPr/>
              <a:tblGrid>
                <a:gridCol w="859300">
                  <a:extLst>
                    <a:ext uri="{9D8B030D-6E8A-4147-A177-3AD203B41FA5}">
                      <a16:colId xmlns:a16="http://schemas.microsoft.com/office/drawing/2014/main" xmlns="" val="2879748889"/>
                    </a:ext>
                  </a:extLst>
                </a:gridCol>
                <a:gridCol w="859300">
                  <a:extLst>
                    <a:ext uri="{9D8B030D-6E8A-4147-A177-3AD203B41FA5}">
                      <a16:colId xmlns:a16="http://schemas.microsoft.com/office/drawing/2014/main" xmlns="" val="1651803275"/>
                    </a:ext>
                  </a:extLst>
                </a:gridCol>
                <a:gridCol w="859300">
                  <a:extLst>
                    <a:ext uri="{9D8B030D-6E8A-4147-A177-3AD203B41FA5}">
                      <a16:colId xmlns:a16="http://schemas.microsoft.com/office/drawing/2014/main" xmlns="" val="3696322414"/>
                    </a:ext>
                  </a:extLst>
                </a:gridCol>
                <a:gridCol w="859300">
                  <a:extLst>
                    <a:ext uri="{9D8B030D-6E8A-4147-A177-3AD203B41FA5}">
                      <a16:colId xmlns:a16="http://schemas.microsoft.com/office/drawing/2014/main" xmlns="" val="1588583447"/>
                    </a:ext>
                  </a:extLst>
                </a:gridCol>
                <a:gridCol w="859300">
                  <a:extLst>
                    <a:ext uri="{9D8B030D-6E8A-4147-A177-3AD203B41FA5}">
                      <a16:colId xmlns:a16="http://schemas.microsoft.com/office/drawing/2014/main" xmlns="" val="4286172271"/>
                    </a:ext>
                  </a:extLst>
                </a:gridCol>
              </a:tblGrid>
              <a:tr h="202462">
                <a:tc gridSpan="5">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MAE=0.07</a:t>
                      </a:r>
                      <a:r>
                        <a:rPr lang="en-US" altLang="zh-CN" sz="1400" b="1" i="0" u="none" strike="noStrike" dirty="0">
                          <a:solidFill>
                            <a:srgbClr val="000000"/>
                          </a:solidFill>
                          <a:effectLst/>
                          <a:latin typeface="等线" panose="02010600030101010101" pitchFamily="2" charset="-122"/>
                          <a:ea typeface="等线" panose="02010600030101010101" pitchFamily="2" charset="-122"/>
                        </a:rPr>
                        <a:t>6</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824714992"/>
                  </a:ext>
                </a:extLst>
              </a:tr>
              <a:tr h="202462">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聚类类别</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err="1">
                          <a:solidFill>
                            <a:srgbClr val="000000"/>
                          </a:solidFill>
                          <a:effectLst/>
                          <a:latin typeface="等线" panose="02010600030101010101" pitchFamily="2" charset="-122"/>
                          <a:ea typeface="等线" panose="02010600030101010101" pitchFamily="2" charset="-122"/>
                        </a:rPr>
                        <a:t>RE_c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426843135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4.70048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4.548324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0.152157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0.03237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2959831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4.467424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0.260849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0.055168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157682470"/>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4.329928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0.400112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0.084589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66242420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4.82638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0.08755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0.018476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18669114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4.254225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0.102593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4119601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4.391292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0.357978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0.075375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3465250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4.435264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0.344699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0.072113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6149294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4.404914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0.375889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0.078625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041845437"/>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4.301287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0.484536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0.101244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54291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4.351214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0.447877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0.093325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56756232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4.026177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0.814065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0.168187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88189439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5.28498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0.38863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0.079372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82394830"/>
                  </a:ext>
                </a:extLst>
              </a:tr>
              <a:tr h="202462">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4.803477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0.160765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0.032385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508044717"/>
                  </a:ext>
                </a:extLst>
              </a:tr>
            </a:tbl>
          </a:graphicData>
        </a:graphic>
      </p:graphicFrame>
      <p:sp>
        <p:nvSpPr>
          <p:cNvPr id="2" name="矩形 1">
            <a:extLst>
              <a:ext uri="{FF2B5EF4-FFF2-40B4-BE49-F238E27FC236}">
                <a16:creationId xmlns:a16="http://schemas.microsoft.com/office/drawing/2014/main" xmlns="" id="{43C2A3BC-38B7-A146-99D8-7FFBD599837F}"/>
              </a:ext>
            </a:extLst>
          </p:cNvPr>
          <p:cNvSpPr/>
          <p:nvPr/>
        </p:nvSpPr>
        <p:spPr>
          <a:xfrm>
            <a:off x="5580112" y="4742483"/>
            <a:ext cx="720080" cy="18180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637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6357000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42251299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新属性计算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新属性的来源</a:t>
            </a:r>
          </a:p>
        </p:txBody>
      </p:sp>
      <p:pic>
        <p:nvPicPr>
          <p:cNvPr id="5" name="图片 4">
            <a:extLst>
              <a:ext uri="{FF2B5EF4-FFF2-40B4-BE49-F238E27FC236}">
                <a16:creationId xmlns:a16="http://schemas.microsoft.com/office/drawing/2014/main" xmlns="" id="{9CEAB586-40A6-4C13-A662-0B88038280B4}"/>
              </a:ext>
            </a:extLst>
          </p:cNvPr>
          <p:cNvPicPr>
            <a:picLocks noChangeAspect="1"/>
          </p:cNvPicPr>
          <p:nvPr/>
        </p:nvPicPr>
        <p:blipFill>
          <a:blip r:embed="rId2"/>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xmlns=""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A1B716A7-110B-4DD5-B865-1A2D4CFAE6DA}"/>
              </a:ext>
            </a:extLst>
          </p:cNvPr>
          <p:cNvPicPr>
            <a:picLocks noChangeAspect="1"/>
          </p:cNvPicPr>
          <p:nvPr/>
        </p:nvPicPr>
        <p:blipFill>
          <a:blip r:embed="rId3"/>
          <a:stretch>
            <a:fillRect/>
          </a:stretch>
        </p:blipFill>
        <p:spPr>
          <a:xfrm>
            <a:off x="211099" y="2790479"/>
            <a:ext cx="6046909" cy="3671337"/>
          </a:xfrm>
          <a:prstGeom prst="rect">
            <a:avLst/>
          </a:prstGeom>
        </p:spPr>
      </p:pic>
      <p:sp>
        <p:nvSpPr>
          <p:cNvPr id="14" name="矩形 13">
            <a:extLst>
              <a:ext uri="{FF2B5EF4-FFF2-40B4-BE49-F238E27FC236}">
                <a16:creationId xmlns:a16="http://schemas.microsoft.com/office/drawing/2014/main" xmlns="" id="{B19743AD-1292-4F99-82B6-C288840D7CBE}"/>
              </a:ext>
            </a:extLst>
          </p:cNvPr>
          <p:cNvSpPr/>
          <p:nvPr/>
        </p:nvSpPr>
        <p:spPr>
          <a:xfrm>
            <a:off x="107504" y="2348879"/>
            <a:ext cx="6264696" cy="4428273"/>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F132CAC-1ECF-479C-B7CC-95CA7AFEF475}"/>
              </a:ext>
            </a:extLst>
          </p:cNvPr>
          <p:cNvSpPr txBox="1"/>
          <p:nvPr/>
        </p:nvSpPr>
        <p:spPr>
          <a:xfrm>
            <a:off x="239679" y="2482702"/>
            <a:ext cx="5427245" cy="307777"/>
          </a:xfrm>
          <a:prstGeom prst="rect">
            <a:avLst/>
          </a:prstGeom>
          <a:noFill/>
        </p:spPr>
        <p:txBody>
          <a:bodyPr wrap="square" rtlCol="0">
            <a:spAutoFit/>
          </a:bodyPr>
          <a:lstStyle/>
          <a:p>
            <a:r>
              <a:rPr lang="en-US" altLang="zh-CN" sz="1400" dirty="0"/>
              <a:t>49</a:t>
            </a:r>
            <a:r>
              <a:rPr lang="zh-CN" altLang="en-US" sz="1400" dirty="0"/>
              <a:t>篇文献数据总结</a:t>
            </a:r>
          </a:p>
        </p:txBody>
      </p:sp>
      <p:sp>
        <p:nvSpPr>
          <p:cNvPr id="16" name="矩形 15">
            <a:extLst>
              <a:ext uri="{FF2B5EF4-FFF2-40B4-BE49-F238E27FC236}">
                <a16:creationId xmlns:a16="http://schemas.microsoft.com/office/drawing/2014/main" xmlns=""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xmlns="" id="{848785D1-277D-4904-9B9B-920948C745C5}"/>
              </a:ext>
            </a:extLst>
          </p:cNvPr>
          <p:cNvSpPr/>
          <p:nvPr/>
        </p:nvSpPr>
        <p:spPr>
          <a:xfrm>
            <a:off x="2471440" y="4087301"/>
            <a:ext cx="3456384" cy="32759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AF20810-C6F5-4795-8F1E-33A052524D17}"/>
              </a:ext>
            </a:extLst>
          </p:cNvPr>
          <p:cNvSpPr/>
          <p:nvPr/>
        </p:nvSpPr>
        <p:spPr>
          <a:xfrm>
            <a:off x="6564561" y="2696449"/>
            <a:ext cx="2493363" cy="18438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EDEAC375-4459-4755-9554-33161F08DC2E}"/>
              </a:ext>
            </a:extLst>
          </p:cNvPr>
          <p:cNvSpPr txBox="1"/>
          <p:nvPr/>
        </p:nvSpPr>
        <p:spPr>
          <a:xfrm>
            <a:off x="6745330" y="2768316"/>
            <a:ext cx="1064341" cy="523220"/>
          </a:xfrm>
          <a:prstGeom prst="rect">
            <a:avLst/>
          </a:prstGeom>
          <a:noFill/>
        </p:spPr>
        <p:txBody>
          <a:bodyPr wrap="square" rtlCol="0">
            <a:spAutoFit/>
          </a:bodyPr>
          <a:lstStyle/>
          <a:p>
            <a:r>
              <a:rPr lang="en-US" altLang="zh-CN" sz="1400" dirty="0"/>
              <a:t>49</a:t>
            </a:r>
            <a:r>
              <a:rPr lang="zh-CN" altLang="en-US" sz="1400" dirty="0"/>
              <a:t>篇文献</a:t>
            </a:r>
            <a:endParaRPr lang="en-US" altLang="zh-CN" sz="1400" dirty="0"/>
          </a:p>
          <a:p>
            <a:r>
              <a:rPr lang="zh-CN" altLang="en-US" sz="1400" dirty="0"/>
              <a:t>描述因子</a:t>
            </a:r>
          </a:p>
        </p:txBody>
      </p:sp>
      <p:cxnSp>
        <p:nvCxnSpPr>
          <p:cNvPr id="22" name="直接连接符 21">
            <a:extLst>
              <a:ext uri="{FF2B5EF4-FFF2-40B4-BE49-F238E27FC236}">
                <a16:creationId xmlns:a16="http://schemas.microsoft.com/office/drawing/2014/main" xmlns="" id="{0C26E568-5338-4E93-A2D9-2180EC5DDFEC}"/>
              </a:ext>
            </a:extLst>
          </p:cNvPr>
          <p:cNvCxnSpPr/>
          <p:nvPr/>
        </p:nvCxnSpPr>
        <p:spPr>
          <a:xfrm>
            <a:off x="6658518" y="3291536"/>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658C37BD-E9DF-48E8-BCA9-953121B54941}"/>
              </a:ext>
            </a:extLst>
          </p:cNvPr>
          <p:cNvCxnSpPr>
            <a:cxnSpLocks/>
            <a:stCxn id="19" idx="0"/>
            <a:endCxn id="19" idx="2"/>
          </p:cNvCxnSpPr>
          <p:nvPr/>
        </p:nvCxnSpPr>
        <p:spPr>
          <a:xfrm>
            <a:off x="7811243" y="2696449"/>
            <a:ext cx="0" cy="184380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808A588A-DE86-4911-B2E0-A6D6CE78327E}"/>
              </a:ext>
            </a:extLst>
          </p:cNvPr>
          <p:cNvSpPr txBox="1"/>
          <p:nvPr/>
        </p:nvSpPr>
        <p:spPr>
          <a:xfrm>
            <a:off x="7887599" y="2880397"/>
            <a:ext cx="1064341" cy="307777"/>
          </a:xfrm>
          <a:prstGeom prst="rect">
            <a:avLst/>
          </a:prstGeom>
          <a:noFill/>
        </p:spPr>
        <p:txBody>
          <a:bodyPr wrap="square" rtlCol="0">
            <a:spAutoFit/>
          </a:bodyPr>
          <a:lstStyle/>
          <a:p>
            <a:r>
              <a:rPr lang="zh-CN" altLang="en-US" sz="1400" dirty="0"/>
              <a:t>韩国文献</a:t>
            </a:r>
          </a:p>
        </p:txBody>
      </p:sp>
      <p:sp>
        <p:nvSpPr>
          <p:cNvPr id="29" name="文本框 28">
            <a:extLst>
              <a:ext uri="{FF2B5EF4-FFF2-40B4-BE49-F238E27FC236}">
                <a16:creationId xmlns:a16="http://schemas.microsoft.com/office/drawing/2014/main" xmlns="" id="{26BD13A5-B3EA-4267-AE62-B243B9E3CC3B}"/>
              </a:ext>
            </a:extLst>
          </p:cNvPr>
          <p:cNvSpPr txBox="1"/>
          <p:nvPr/>
        </p:nvSpPr>
        <p:spPr>
          <a:xfrm>
            <a:off x="6701924" y="3405043"/>
            <a:ext cx="1151152" cy="954107"/>
          </a:xfrm>
          <a:prstGeom prst="rect">
            <a:avLst/>
          </a:prstGeom>
          <a:noFill/>
        </p:spPr>
        <p:txBody>
          <a:bodyPr wrap="square" rtlCol="0">
            <a:spAutoFit/>
          </a:bodyPr>
          <a:lstStyle/>
          <a:p>
            <a:r>
              <a:rPr lang="zh-CN" altLang="en-US" sz="1400" dirty="0"/>
              <a:t>晶格常数</a:t>
            </a:r>
            <a:endParaRPr lang="en-US" altLang="zh-CN" sz="1400" dirty="0"/>
          </a:p>
          <a:p>
            <a:r>
              <a:rPr lang="zh-CN" altLang="en-US" sz="1400" dirty="0"/>
              <a:t>层错能</a:t>
            </a:r>
            <a:endParaRPr lang="en-US" altLang="zh-CN" sz="1400" dirty="0"/>
          </a:p>
          <a:p>
            <a:r>
              <a:rPr lang="zh-CN" altLang="en-US" sz="1400" dirty="0"/>
              <a:t>热扩散系数</a:t>
            </a:r>
            <a:endParaRPr lang="en-US" altLang="zh-CN" sz="1400" dirty="0"/>
          </a:p>
          <a:p>
            <a:r>
              <a:rPr lang="zh-CN" altLang="en-US" sz="1400"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1C698C00-CC79-4EBC-A13C-93E416A38558}"/>
                  </a:ext>
                </a:extLst>
              </p:cNvPr>
              <p:cNvSpPr txBox="1"/>
              <p:nvPr/>
            </p:nvSpPr>
            <p:spPr>
              <a:xfrm>
                <a:off x="7932768" y="3370703"/>
                <a:ext cx="1151152" cy="1169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𝑏</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伯式矢量</m:t>
                      </m:r>
                      <m:r>
                        <a:rPr lang="en-US" altLang="zh-CN" sz="1400" b="0" i="1" dirty="0" smtClean="0">
                          <a:latin typeface="Cambria Math" panose="02040503050406030204" pitchFamily="18" charset="0"/>
                        </a:rPr>
                        <m:t>)</m:t>
                      </m:r>
                    </m:oMath>
                  </m:oMathPara>
                </a14:m>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Γ</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𝐷</m:t>
                          </m:r>
                        </m:e>
                        <m:sub>
                          <m:r>
                            <a:rPr lang="en-US" altLang="zh-CN" sz="1400" b="0" i="1" smtClean="0">
                              <a:latin typeface="Cambria Math" panose="02040503050406030204" pitchFamily="18" charset="0"/>
                              <a:ea typeface="Cambria Math" panose="02040503050406030204" pitchFamily="18" charset="0"/>
                            </a:rPr>
                            <m:t>𝐿</m:t>
                          </m:r>
                        </m:sub>
                      </m:sSub>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𝐺</m:t>
                      </m:r>
                    </m:oMath>
                  </m:oMathPara>
                </a14:m>
                <a:endParaRPr lang="en-US" altLang="zh-CN" sz="1400" dirty="0">
                  <a:ea typeface="Cambria Math" panose="02040503050406030204" pitchFamily="18" charset="0"/>
                </a:endParaRPr>
              </a:p>
              <a:p>
                <a:endParaRPr lang="en-US" altLang="zh-CN" sz="14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932768" y="3370703"/>
                <a:ext cx="1151152" cy="1169551"/>
              </a:xfrm>
              <a:prstGeom prst="rect">
                <a:avLst/>
              </a:prstGeom>
              <a:blipFill>
                <a:blip r:embed="rId4"/>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xmlns="" id="{49BFC193-DAAD-4B44-BE0C-31563880570B}"/>
              </a:ext>
            </a:extLst>
          </p:cNvPr>
          <p:cNvCxnSpPr>
            <a:cxnSpLocks/>
          </p:cNvCxnSpPr>
          <p:nvPr/>
        </p:nvCxnSpPr>
        <p:spPr>
          <a:xfrm>
            <a:off x="7657490" y="3529046"/>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2CCED437-E98D-4744-8AD4-989D2ED285AC}"/>
              </a:ext>
            </a:extLst>
          </p:cNvPr>
          <p:cNvCxnSpPr>
            <a:cxnSpLocks/>
          </p:cNvCxnSpPr>
          <p:nvPr/>
        </p:nvCxnSpPr>
        <p:spPr>
          <a:xfrm>
            <a:off x="7657490" y="374507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10C4DD74-52B8-43F6-AEF6-B054F1B37CF3}"/>
              </a:ext>
            </a:extLst>
          </p:cNvPr>
          <p:cNvCxnSpPr>
            <a:cxnSpLocks/>
          </p:cNvCxnSpPr>
          <p:nvPr/>
        </p:nvCxnSpPr>
        <p:spPr>
          <a:xfrm>
            <a:off x="7657490" y="397132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3C134869-6D92-4D15-9416-D03C443B4539}"/>
              </a:ext>
            </a:extLst>
          </p:cNvPr>
          <p:cNvCxnSpPr>
            <a:cxnSpLocks/>
          </p:cNvCxnSpPr>
          <p:nvPr/>
        </p:nvCxnSpPr>
        <p:spPr>
          <a:xfrm>
            <a:off x="7657490" y="4177118"/>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xmlns=""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xmlns=""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073877D3-8246-4533-A868-E1FC9A0234E3}"/>
              </a:ext>
            </a:extLst>
          </p:cNvPr>
          <p:cNvSpPr txBox="1"/>
          <p:nvPr/>
        </p:nvSpPr>
        <p:spPr>
          <a:xfrm>
            <a:off x="6206261" y="3774838"/>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xmlns=""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xmlns="" id="{A88BC0F9-F828-436C-8ABA-123FD021119A}"/>
              </a:ext>
            </a:extLst>
          </p:cNvPr>
          <p:cNvSpPr txBox="1"/>
          <p:nvPr/>
        </p:nvSpPr>
        <p:spPr>
          <a:xfrm>
            <a:off x="6595363" y="4676611"/>
            <a:ext cx="2558451"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解决方案</a:t>
            </a:r>
            <a:r>
              <a:rPr lang="en-US" altLang="zh-CN" sz="1400" b="1" dirty="0"/>
              <a:t>: </a:t>
            </a:r>
            <a:r>
              <a:rPr lang="en-US" altLang="zh-CN" sz="1400" dirty="0"/>
              <a:t>49</a:t>
            </a:r>
            <a:r>
              <a:rPr lang="zh-CN" altLang="en-US" sz="1400" dirty="0"/>
              <a:t>篇文献从计算的角度研究镍基单晶高温合金的占位、位错扩散等，而这些都是影响蠕变的重要因素，而韩国文章刚好提供了这些微观因素的计算方法，可以通过宏观数据去计算晶格常数等微观描述因子，解决了缺少微观描述因子的问题。</a:t>
            </a:r>
          </a:p>
        </p:txBody>
      </p:sp>
      <p:sp>
        <p:nvSpPr>
          <p:cNvPr id="33" name="矩形 15">
            <a:extLst>
              <a:ext uri="{FF2B5EF4-FFF2-40B4-BE49-F238E27FC236}">
                <a16:creationId xmlns:a16="http://schemas.microsoft.com/office/drawing/2014/main" xmlns="" id="{4FFA9528-E94F-47B9-8DD2-04DA47AB5669}"/>
              </a:ext>
            </a:extLst>
          </p:cNvPr>
          <p:cNvSpPr/>
          <p:nvPr/>
        </p:nvSpPr>
        <p:spPr>
          <a:xfrm>
            <a:off x="68715" y="857664"/>
            <a:ext cx="9037065" cy="140736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xmlns="" id="{6D57D265-F45A-4057-87EA-4B03887C4E26}"/>
              </a:ext>
            </a:extLst>
          </p:cNvPr>
          <p:cNvSpPr txBox="1"/>
          <p:nvPr/>
        </p:nvSpPr>
        <p:spPr>
          <a:xfrm>
            <a:off x="194133" y="859846"/>
            <a:ext cx="8930757" cy="1396127"/>
          </a:xfrm>
          <a:prstGeom prst="roundRect">
            <a:avLst/>
          </a:prstGeom>
          <a:noFill/>
        </p:spPr>
        <p:txBody>
          <a:bodyPr wrap="square" rtlCol="0">
            <a:spAutoFit/>
          </a:bodyPr>
          <a:lstStyle/>
          <a:p>
            <a:r>
              <a:rPr lang="zh-CN" altLang="en-US" sz="2000" b="1" dirty="0"/>
              <a:t>问题描述</a:t>
            </a:r>
            <a:endParaRPr lang="en-US" altLang="zh-CN" sz="1400" b="1" dirty="0"/>
          </a:p>
          <a:p>
            <a:r>
              <a:rPr lang="zh-CN" altLang="en-US" sz="1400" dirty="0"/>
              <a:t>基于工作一的结果发现，单纯的从改进机器学习模型的角度以更好的描述蠕变性能</a:t>
            </a:r>
            <a:r>
              <a:rPr lang="en-US" altLang="zh-CN" sz="1400" dirty="0"/>
              <a:t>(</a:t>
            </a:r>
            <a:r>
              <a:rPr lang="zh-CN" altLang="en-US" sz="1400" dirty="0"/>
              <a:t>提升预测精度</a:t>
            </a:r>
            <a:r>
              <a:rPr lang="en-US" altLang="zh-CN" sz="1400" dirty="0"/>
              <a:t>)</a:t>
            </a:r>
            <a:r>
              <a:rPr lang="zh-CN" altLang="en-US" sz="1400" dirty="0"/>
              <a:t>是不够的，样本的质与量也是影响建模效果的关键因素之一。现有的样本种描述蠕变的主要是宏观方面的</a:t>
            </a:r>
            <a:r>
              <a:rPr lang="zh-CN" altLang="en-US" sz="1400" b="1" kern="100" dirty="0">
                <a:solidFill>
                  <a:srgbClr val="FF0000"/>
                </a:solidFill>
                <a:latin typeface="Times New Roman" panose="02020603050405020304" pitchFamily="18" charset="0"/>
                <a:cs typeface="Times New Roman" panose="02020603050405020304" pitchFamily="18" charset="0"/>
              </a:rPr>
              <a:t>成分、热处理和外部条件。除此之外影响蠕变的还有很多微观因素</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lang="en-US" altLang="zh-CN" sz="1400" dirty="0"/>
          </a:p>
        </p:txBody>
      </p:sp>
    </p:spTree>
    <p:extLst>
      <p:ext uri="{BB962C8B-B14F-4D97-AF65-F5344CB8AC3E}">
        <p14:creationId xmlns:p14="http://schemas.microsoft.com/office/powerpoint/2010/main" val="26918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新属性计算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新属性的构造过程</a:t>
            </a:r>
            <a:endParaRPr lang="zh-CN" altLang="en-US" dirty="0">
              <a:solidFill>
                <a:srgbClr val="FF0000"/>
              </a:solidFill>
            </a:endParaRPr>
          </a:p>
        </p:txBody>
      </p:sp>
      <p:sp>
        <p:nvSpPr>
          <p:cNvPr id="5" name="流程图: 多文档 4">
            <a:extLst>
              <a:ext uri="{FF2B5EF4-FFF2-40B4-BE49-F238E27FC236}">
                <a16:creationId xmlns:a16="http://schemas.microsoft.com/office/drawing/2014/main" xmlns="" id="{41FEC286-58AA-4AEA-9D8A-0BBD3EC5BC11}"/>
              </a:ext>
            </a:extLst>
          </p:cNvPr>
          <p:cNvSpPr/>
          <p:nvPr/>
        </p:nvSpPr>
        <p:spPr>
          <a:xfrm>
            <a:off x="35496" y="755742"/>
            <a:ext cx="1224136" cy="936104"/>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p:sp>
        <p:nvSpPr>
          <p:cNvPr id="6" name="流程图: 多文档 5">
            <a:extLst>
              <a:ext uri="{FF2B5EF4-FFF2-40B4-BE49-F238E27FC236}">
                <a16:creationId xmlns:a16="http://schemas.microsoft.com/office/drawing/2014/main" xmlns="" id="{C55642D7-D698-471C-8E14-A904AD502AB0}"/>
              </a:ext>
            </a:extLst>
          </p:cNvPr>
          <p:cNvSpPr/>
          <p:nvPr/>
        </p:nvSpPr>
        <p:spPr>
          <a:xfrm>
            <a:off x="7099439" y="825319"/>
            <a:ext cx="2044176" cy="796950"/>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扩散系数</a:t>
            </a:r>
            <a:r>
              <a:rPr lang="en-US" altLang="zh-CN" dirty="0"/>
              <a:t>,</a:t>
            </a:r>
            <a:r>
              <a:rPr lang="zh-CN" altLang="en-US" dirty="0"/>
              <a:t>晶格常数</a:t>
            </a:r>
            <a:r>
              <a:rPr lang="en-US" altLang="zh-CN" dirty="0"/>
              <a:t>,</a:t>
            </a:r>
            <a:r>
              <a:rPr lang="zh-CN" altLang="en-US" dirty="0"/>
              <a:t>层错能</a:t>
            </a:r>
            <a:r>
              <a:rPr lang="en-US" altLang="zh-CN" dirty="0"/>
              <a:t>,</a:t>
            </a:r>
            <a:r>
              <a:rPr lang="zh-CN" altLang="en-US" dirty="0"/>
              <a:t>剪切模量</a:t>
            </a:r>
          </a:p>
        </p:txBody>
      </p:sp>
      <p:sp>
        <p:nvSpPr>
          <p:cNvPr id="7" name="矩形 6">
            <a:extLst>
              <a:ext uri="{FF2B5EF4-FFF2-40B4-BE49-F238E27FC236}">
                <a16:creationId xmlns:a16="http://schemas.microsoft.com/office/drawing/2014/main" xmlns="" id="{841D3567-3232-446C-B457-27A6CA125278}"/>
              </a:ext>
            </a:extLst>
          </p:cNvPr>
          <p:cNvSpPr/>
          <p:nvPr/>
        </p:nvSpPr>
        <p:spPr>
          <a:xfrm>
            <a:off x="5654581" y="825319"/>
            <a:ext cx="89419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解析式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1841128" y="825319"/>
            <a:ext cx="100866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流程图: 多文档 12">
            <a:extLst>
              <a:ext uri="{FF2B5EF4-FFF2-40B4-BE49-F238E27FC236}">
                <a16:creationId xmlns:a16="http://schemas.microsoft.com/office/drawing/2014/main" xmlns="" id="{B7E39190-C2AF-438F-8F72-FFAEA7E18DDB}"/>
              </a:ext>
            </a:extLst>
          </p:cNvPr>
          <p:cNvSpPr/>
          <p:nvPr/>
        </p:nvSpPr>
        <p:spPr>
          <a:xfrm>
            <a:off x="3297871" y="762559"/>
            <a:ext cx="1796211" cy="796950"/>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相体积分数</a:t>
            </a:r>
            <a:r>
              <a:rPr lang="en-US" altLang="zh-CN" dirty="0"/>
              <a:t>,</a:t>
            </a:r>
            <a:r>
              <a:rPr lang="zh-CN" altLang="en-US" dirty="0"/>
              <a:t>元素分配</a:t>
            </a:r>
            <a:r>
              <a:rPr lang="en-US" altLang="zh-CN" dirty="0"/>
              <a:t>,</a:t>
            </a:r>
            <a:r>
              <a:rPr lang="zh-CN" altLang="en-US" dirty="0"/>
              <a:t>元素占位</a:t>
            </a:r>
          </a:p>
        </p:txBody>
      </p:sp>
      <p:cxnSp>
        <p:nvCxnSpPr>
          <p:cNvPr id="20" name="直接箭头连接符 19">
            <a:extLst>
              <a:ext uri="{FF2B5EF4-FFF2-40B4-BE49-F238E27FC236}">
                <a16:creationId xmlns:a16="http://schemas.microsoft.com/office/drawing/2014/main" xmlns="" id="{A6E6F0FF-C5B6-4B9F-A3B3-5BAE4C5BADCD}"/>
              </a:ext>
            </a:extLst>
          </p:cNvPr>
          <p:cNvCxnSpPr>
            <a:cxnSpLocks/>
            <a:endCxn id="12" idx="1"/>
          </p:cNvCxnSpPr>
          <p:nvPr/>
        </p:nvCxnSpPr>
        <p:spPr>
          <a:xfrm>
            <a:off x="1259632" y="1223794"/>
            <a:ext cx="5814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p:nvPr/>
        </p:nvCxnSpPr>
        <p:spPr>
          <a:xfrm>
            <a:off x="2903281"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p:cNvCxnSpPr>
          <p:nvPr/>
        </p:nvCxnSpPr>
        <p:spPr>
          <a:xfrm>
            <a:off x="6548777" y="1223794"/>
            <a:ext cx="53412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p:cNvCxnSpPr>
          <p:nvPr/>
        </p:nvCxnSpPr>
        <p:spPr>
          <a:xfrm flipV="1">
            <a:off x="5110617" y="1190938"/>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hlinkClick r:id="rId6" action="ppaction://hlinksldjump"/>
              </a:rPr>
              <a:t>1.Thermo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xmlns=""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xmlns=""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107119" y="1831213"/>
            <a:ext cx="9036496" cy="5136856"/>
            <a:chOff x="35005" y="1720215"/>
            <a:chExt cx="9036496" cy="5136856"/>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325664" y="1826594"/>
            <a:ext cx="8436548" cy="5119349"/>
          </a:xfrm>
          <a:prstGeom prst="rect">
            <a:avLst/>
          </a:prstGeom>
        </p:spPr>
      </p:pic>
    </p:spTree>
    <p:extLst>
      <p:ext uri="{BB962C8B-B14F-4D97-AF65-F5344CB8AC3E}">
        <p14:creationId xmlns:p14="http://schemas.microsoft.com/office/powerpoint/2010/main" val="197169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新属性计算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ext uri="{D42A27DB-BD31-4B8C-83A1-F6EECF244321}">
                <p14:modId xmlns:p14="http://schemas.microsoft.com/office/powerpoint/2010/main" val="1175814199"/>
              </p:ext>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3" name="矩形: 圆角 12">
            <a:extLst>
              <a:ext uri="{FF2B5EF4-FFF2-40B4-BE49-F238E27FC236}">
                <a16:creationId xmlns:a16="http://schemas.microsoft.com/office/drawing/2014/main" xmlns=""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xmlns=""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a16="http://schemas.microsoft.com/office/drawing/2014/main" xmlns=""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a16="http://schemas.microsoft.com/office/drawing/2014/main" xmlns=""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a16="http://schemas.microsoft.com/office/drawing/2014/main" xmlns=""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a16="http://schemas.microsoft.com/office/drawing/2014/main" xmlns="" id="{44E0C71A-2CE5-4F6D-B089-CC10F3CF5570}"/>
              </a:ext>
            </a:extLst>
          </p:cNvPr>
          <p:cNvGraphicFramePr>
            <a:graphicFrameLocks noGrp="1"/>
          </p:cNvGraphicFramePr>
          <p:nvPr>
            <p:extLst>
              <p:ext uri="{D42A27DB-BD31-4B8C-83A1-F6EECF244321}">
                <p14:modId xmlns:p14="http://schemas.microsoft.com/office/powerpoint/2010/main" val="234455519"/>
              </p:ext>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874955744"/>
                    </a:ext>
                  </a:extLst>
                </a:gridCol>
                <a:gridCol w="1125622">
                  <a:extLst>
                    <a:ext uri="{9D8B030D-6E8A-4147-A177-3AD203B41FA5}">
                      <a16:colId xmlns:a16="http://schemas.microsoft.com/office/drawing/2014/main" xmlns="" val="283052616"/>
                    </a:ext>
                  </a:extLst>
                </a:gridCol>
                <a:gridCol w="1363734">
                  <a:extLst>
                    <a:ext uri="{9D8B030D-6E8A-4147-A177-3AD203B41FA5}">
                      <a16:colId xmlns:a16="http://schemas.microsoft.com/office/drawing/2014/main" xmlns="" val="3758211763"/>
                    </a:ext>
                  </a:extLst>
                </a:gridCol>
                <a:gridCol w="1536907">
                  <a:extLst>
                    <a:ext uri="{9D8B030D-6E8A-4147-A177-3AD203B41FA5}">
                      <a16:colId xmlns:a16="http://schemas.microsoft.com/office/drawing/2014/main" xmlns="" val="655483779"/>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0.04407963</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0.04922684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0.04120816</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904562715"/>
                  </a:ext>
                </a:extLst>
              </a:tr>
            </a:tbl>
          </a:graphicData>
        </a:graphic>
      </p:graphicFrame>
      <p:pic>
        <p:nvPicPr>
          <p:cNvPr id="4" name="图片 3">
            <a:extLst>
              <a:ext uri="{FF2B5EF4-FFF2-40B4-BE49-F238E27FC236}">
                <a16:creationId xmlns:a16="http://schemas.microsoft.com/office/drawing/2014/main" xmlns=""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a:ln>
            <a:solidFill>
              <a:schemeClr val="accent1"/>
            </a:solidFill>
          </a:ln>
        </p:spPr>
      </p:pic>
      <p:graphicFrame>
        <p:nvGraphicFramePr>
          <p:cNvPr id="9" name="表格 8">
            <a:extLst>
              <a:ext uri="{FF2B5EF4-FFF2-40B4-BE49-F238E27FC236}">
                <a16:creationId xmlns:a16="http://schemas.microsoft.com/office/drawing/2014/main" xmlns="" id="{53171B14-AD36-4FC1-9151-7E61428B7338}"/>
              </a:ext>
            </a:extLst>
          </p:cNvPr>
          <p:cNvGraphicFramePr>
            <a:graphicFrameLocks noGrp="1"/>
          </p:cNvGraphicFramePr>
          <p:nvPr>
            <p:extLst>
              <p:ext uri="{D42A27DB-BD31-4B8C-83A1-F6EECF244321}">
                <p14:modId xmlns:p14="http://schemas.microsoft.com/office/powerpoint/2010/main" val="4040746873"/>
              </p:ext>
            </p:extLst>
          </p:nvPr>
        </p:nvGraphicFramePr>
        <p:xfrm>
          <a:off x="6284209" y="1616586"/>
          <a:ext cx="2424024" cy="4639246"/>
        </p:xfrm>
        <a:graphic>
          <a:graphicData uri="http://schemas.openxmlformats.org/drawingml/2006/table">
            <a:tbl>
              <a:tblPr/>
              <a:tblGrid>
                <a:gridCol w="606006">
                  <a:extLst>
                    <a:ext uri="{9D8B030D-6E8A-4147-A177-3AD203B41FA5}">
                      <a16:colId xmlns:a16="http://schemas.microsoft.com/office/drawing/2014/main" xmlns="" val="3113492145"/>
                    </a:ext>
                  </a:extLst>
                </a:gridCol>
                <a:gridCol w="606006">
                  <a:extLst>
                    <a:ext uri="{9D8B030D-6E8A-4147-A177-3AD203B41FA5}">
                      <a16:colId xmlns:a16="http://schemas.microsoft.com/office/drawing/2014/main" xmlns="" val="1229954031"/>
                    </a:ext>
                  </a:extLst>
                </a:gridCol>
                <a:gridCol w="606006">
                  <a:extLst>
                    <a:ext uri="{9D8B030D-6E8A-4147-A177-3AD203B41FA5}">
                      <a16:colId xmlns:a16="http://schemas.microsoft.com/office/drawing/2014/main" xmlns="" val="580958859"/>
                    </a:ext>
                  </a:extLst>
                </a:gridCol>
                <a:gridCol w="606006">
                  <a:extLst>
                    <a:ext uri="{9D8B030D-6E8A-4147-A177-3AD203B41FA5}">
                      <a16:colId xmlns:a16="http://schemas.microsoft.com/office/drawing/2014/main" xmlns=""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4970791"/>
                  </a:ext>
                </a:extLst>
              </a:tr>
            </a:tbl>
          </a:graphicData>
        </a:graphic>
      </p:graphicFrame>
      <p:sp>
        <p:nvSpPr>
          <p:cNvPr id="33" name="矩形: 圆角 32">
            <a:extLst>
              <a:ext uri="{FF2B5EF4-FFF2-40B4-BE49-F238E27FC236}">
                <a16:creationId xmlns:a16="http://schemas.microsoft.com/office/drawing/2014/main" xmlns=""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24AACDC-D1C6-43FD-9B75-74250B6585AD}"/>
              </a:ext>
            </a:extLst>
          </p:cNvPr>
          <p:cNvSpPr txBox="1"/>
          <p:nvPr/>
        </p:nvSpPr>
        <p:spPr>
          <a:xfrm>
            <a:off x="6218699" y="1131050"/>
            <a:ext cx="1584176" cy="307777"/>
          </a:xfrm>
          <a:prstGeom prst="rect">
            <a:avLst/>
          </a:prstGeom>
          <a:noFill/>
        </p:spPr>
        <p:txBody>
          <a:bodyPr wrap="square" rtlCol="0">
            <a:spAutoFit/>
          </a:bodyPr>
          <a:lstStyle/>
          <a:p>
            <a:r>
              <a:rPr lang="zh-CN" altLang="en-US" sz="1400" b="1" dirty="0">
                <a:solidFill>
                  <a:srgbClr val="FF0000"/>
                </a:solidFill>
              </a:rPr>
              <a:t>预测结果对比</a:t>
            </a:r>
          </a:p>
        </p:txBody>
      </p:sp>
      <p:sp>
        <p:nvSpPr>
          <p:cNvPr id="38" name="箭头: 右 37">
            <a:extLst>
              <a:ext uri="{FF2B5EF4-FFF2-40B4-BE49-F238E27FC236}">
                <a16:creationId xmlns:a16="http://schemas.microsoft.com/office/drawing/2014/main" xmlns=""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箭头: 右 39">
            <a:extLst>
              <a:ext uri="{FF2B5EF4-FFF2-40B4-BE49-F238E27FC236}">
                <a16:creationId xmlns:a16="http://schemas.microsoft.com/office/drawing/2014/main" xmlns="" id="{A13472D7-1D13-407A-BD93-22F70AC2BB96}"/>
              </a:ext>
            </a:extLst>
          </p:cNvPr>
          <p:cNvSpPr/>
          <p:nvPr/>
        </p:nvSpPr>
        <p:spPr>
          <a:xfrm rot="5400000">
            <a:off x="2740214" y="5466926"/>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xmlns="" id="{4F397AFD-E60E-4F94-89B3-B195E20CA2D3}"/>
              </a:ext>
            </a:extLst>
          </p:cNvPr>
          <p:cNvSpPr/>
          <p:nvPr/>
        </p:nvSpPr>
        <p:spPr>
          <a:xfrm>
            <a:off x="5596304" y="413607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xmlns=""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xmlns="" id="{AF12E857-29BE-4A0D-8D87-FC607082ABFD}"/>
              </a:ext>
            </a:extLst>
          </p:cNvPr>
          <p:cNvSpPr txBox="1"/>
          <p:nvPr/>
        </p:nvSpPr>
        <p:spPr>
          <a:xfrm>
            <a:off x="1001441" y="3640570"/>
            <a:ext cx="4238082" cy="1200329"/>
          </a:xfrm>
          <a:prstGeom prst="rect">
            <a:avLst/>
          </a:prstGeom>
          <a:solidFill>
            <a:srgbClr val="33A8C7"/>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dirty="0"/>
              <a:t>多尺度样本预测蠕变的精度甚至更低，原因可能是相对于小样本，维度更高，导致得精度下降，</a:t>
            </a:r>
            <a:r>
              <a:rPr lang="zh-CN" altLang="en-US" b="1" dirty="0">
                <a:solidFill>
                  <a:srgbClr val="FF0000"/>
                </a:solidFill>
              </a:rPr>
              <a:t>所以有必要进行特征选择！</a:t>
            </a:r>
          </a:p>
        </p:txBody>
      </p:sp>
    </p:spTree>
    <p:extLst>
      <p:ext uri="{BB962C8B-B14F-4D97-AF65-F5344CB8AC3E}">
        <p14:creationId xmlns:p14="http://schemas.microsoft.com/office/powerpoint/2010/main" val="20780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4" name="组合 3"/>
          <p:cNvGrpSpPr/>
          <p:nvPr/>
        </p:nvGrpSpPr>
        <p:grpSpPr>
          <a:xfrm>
            <a:off x="539552" y="1948403"/>
            <a:ext cx="7870264" cy="4806530"/>
            <a:chOff x="-75357" y="794618"/>
            <a:chExt cx="9054564" cy="5702703"/>
          </a:xfrm>
        </p:grpSpPr>
        <p:pic>
          <p:nvPicPr>
            <p:cNvPr id="3" name="图片 2"/>
            <p:cNvPicPr>
              <a:picLocks noChangeAspect="1"/>
            </p:cNvPicPr>
            <p:nvPr/>
          </p:nvPicPr>
          <p:blipFill>
            <a:blip r:embed="rId3"/>
            <a:stretch>
              <a:fillRect/>
            </a:stretch>
          </p:blipFill>
          <p:spPr>
            <a:xfrm>
              <a:off x="3437074" y="1730030"/>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26193" y="4166710"/>
                <a:ext cx="3089624" cy="2246846"/>
                <a:chOff x="587786" y="3962790"/>
                <a:chExt cx="3289813" cy="2380678"/>
              </a:xfrm>
            </p:grpSpPr>
            <p:sp>
              <p:nvSpPr>
                <p:cNvPr id="37" name="文本框 36"/>
                <p:cNvSpPr txBox="1"/>
                <p:nvPr/>
              </p:nvSpPr>
              <p:spPr>
                <a:xfrm>
                  <a:off x="587786" y="3962790"/>
                  <a:ext cx="561011" cy="2380678"/>
                </a:xfrm>
                <a:prstGeom prst="rect">
                  <a:avLst/>
                </a:prstGeom>
                <a:noFill/>
              </p:spPr>
              <p:txBody>
                <a:bodyPr vert="eaVert" wrap="square" rtlCol="0">
                  <a:spAutoFit/>
                </a:bodyPr>
                <a:lstStyle/>
                <a:p>
                  <a:pPr algn="ctr"/>
                  <a:r>
                    <a:rPr lang="zh-CN" altLang="en-US" sz="1600"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455588"/>
                </a:xfrm>
                <a:prstGeom prst="rect">
                  <a:avLst/>
                </a:prstGeom>
                <a:noFill/>
              </p:spPr>
              <p:txBody>
                <a:bodyPr wrap="square" rtlCol="0">
                  <a:spAutoFit/>
                </a:bodyPr>
                <a:lstStyle/>
                <a:p>
                  <a:r>
                    <a:rPr lang="zh-CN" altLang="en-US" sz="1600" b="1" dirty="0"/>
                    <a:t>专家经验</a:t>
                  </a:r>
                </a:p>
              </p:txBody>
            </p:sp>
          </p:grpSp>
          <p:sp>
            <p:nvSpPr>
              <p:cNvPr id="54" name="文本框 53"/>
              <p:cNvSpPr txBox="1"/>
              <p:nvPr/>
            </p:nvSpPr>
            <p:spPr>
              <a:xfrm>
                <a:off x="4270619" y="1124743"/>
                <a:ext cx="2023890" cy="334268"/>
              </a:xfrm>
              <a:prstGeom prst="rect">
                <a:avLst/>
              </a:prstGeom>
              <a:noFill/>
            </p:spPr>
            <p:txBody>
              <a:bodyPr wrap="square" rtlCol="0">
                <a:spAutoFit/>
              </a:bodyPr>
              <a:lstStyle/>
              <a:p>
                <a:pPr algn="ctr"/>
                <a:r>
                  <a:rPr lang="zh-CN" altLang="en-US" sz="1400"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ext uri="{D42A27DB-BD31-4B8C-83A1-F6EECF244321}">
                      <p14:modId xmlns:p14="http://schemas.microsoft.com/office/powerpoint/2010/main" val="4126038764"/>
                    </p:ext>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2" y="900613"/>
              <a:ext cx="1896297" cy="380109"/>
            </a:xfrm>
            <a:prstGeom prst="rect">
              <a:avLst/>
            </a:prstGeom>
            <a:noFill/>
          </p:spPr>
          <p:txBody>
            <a:bodyPr wrap="square" rtlCol="0">
              <a:spAutoFit/>
            </a:bodyPr>
            <a:lstStyle/>
            <a:p>
              <a:r>
                <a:rPr lang="zh-CN" altLang="en-US" sz="1400" b="1" dirty="0"/>
                <a:t>关联和因果分析</a:t>
              </a:r>
            </a:p>
          </p:txBody>
        </p:sp>
      </p:grpSp>
      <p:sp>
        <p:nvSpPr>
          <p:cNvPr id="5" name="文本框 4"/>
          <p:cNvSpPr txBox="1"/>
          <p:nvPr/>
        </p:nvSpPr>
        <p:spPr>
          <a:xfrm>
            <a:off x="268946" y="771180"/>
            <a:ext cx="8812372" cy="1107996"/>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sz="1600" dirty="0"/>
              <a:t>目前的特征选择算法虽然能够去除原始数据特征集中的稀疏、不相关、冗余性信息，但由于算法选择特征时存在不稳定性，可能会剔除专家认为很关键的特征给剔除掉，这一方面可能会影响</a:t>
            </a:r>
            <a:r>
              <a:rPr lang="zh-CN" altLang="en-US" sz="1600" b="1" dirty="0">
                <a:solidFill>
                  <a:srgbClr val="FF0000"/>
                </a:solidFill>
              </a:rPr>
              <a:t>材料领域专家对新属性的计算</a:t>
            </a:r>
            <a:r>
              <a:rPr lang="zh-CN" altLang="en-US" sz="1600" dirty="0"/>
              <a:t>；另一方面也可能</a:t>
            </a:r>
            <a:r>
              <a:rPr lang="zh-CN" altLang="en-US" sz="1600" b="1" dirty="0">
                <a:solidFill>
                  <a:srgbClr val="FF0000"/>
                </a:solidFill>
              </a:rPr>
              <a:t>降低机器模型的预测精度</a:t>
            </a:r>
            <a:r>
              <a:rPr lang="zh-CN" altLang="en-US" sz="1600" dirty="0"/>
              <a:t>。因此在进行特征选择时，需要综合考虑</a:t>
            </a:r>
            <a:r>
              <a:rPr lang="zh-CN" altLang="en-US" sz="1600" b="1" dirty="0">
                <a:solidFill>
                  <a:srgbClr val="FF0000"/>
                </a:solidFill>
              </a:rPr>
              <a:t>领域专家经验、机器学习模型的预测精度</a:t>
            </a:r>
            <a:r>
              <a:rPr lang="zh-CN" altLang="en-US" sz="1600" dirty="0"/>
              <a:t>等因素。</a:t>
            </a:r>
          </a:p>
        </p:txBody>
      </p:sp>
      <p:sp>
        <p:nvSpPr>
          <p:cNvPr id="32" name="圆角矩形 31"/>
          <p:cNvSpPr/>
          <p:nvPr/>
        </p:nvSpPr>
        <p:spPr>
          <a:xfrm>
            <a:off x="2155522" y="3082961"/>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xmlns="" id="{82B17029-76B1-49BB-B293-FF8B928B8CEC}"/>
              </a:ext>
            </a:extLst>
          </p:cNvPr>
          <p:cNvGraphicFramePr>
            <a:graphicFrameLocks noGrp="1"/>
          </p:cNvGraphicFramePr>
          <p:nvPr>
            <p:extLst>
              <p:ext uri="{D42A27DB-BD31-4B8C-83A1-F6EECF244321}">
                <p14:modId xmlns:p14="http://schemas.microsoft.com/office/powerpoint/2010/main" val="1796421074"/>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xmlns="" val="1534108306"/>
                    </a:ext>
                  </a:extLst>
                </a:gridCol>
                <a:gridCol w="596144">
                  <a:extLst>
                    <a:ext uri="{9D8B030D-6E8A-4147-A177-3AD203B41FA5}">
                      <a16:colId xmlns:a16="http://schemas.microsoft.com/office/drawing/2014/main" xmlns=""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xmlns=""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0"/>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346DC986-416C-4BB3-8124-CF2C1E143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743" y="2565620"/>
            <a:ext cx="3846178" cy="2807596"/>
          </a:xfrm>
          <a:prstGeom prst="rect">
            <a:avLst/>
          </a:prstGeom>
        </p:spPr>
      </p:pic>
      <p:pic>
        <p:nvPicPr>
          <p:cNvPr id="9" name="图片 8">
            <a:extLst>
              <a:ext uri="{FF2B5EF4-FFF2-40B4-BE49-F238E27FC236}">
                <a16:creationId xmlns:a16="http://schemas.microsoft.com/office/drawing/2014/main" xmlns="" id="{365EA71D-A9B0-40D5-AAF7-743E03D9E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9" y="2420888"/>
            <a:ext cx="4170131" cy="2989101"/>
          </a:xfrm>
          <a:prstGeom prst="rect">
            <a:avLst/>
          </a:prstGeom>
        </p:spPr>
      </p:pic>
      <p:sp>
        <p:nvSpPr>
          <p:cNvPr id="25" name="文本框 24"/>
          <p:cNvSpPr txBox="1"/>
          <p:nvPr/>
        </p:nvSpPr>
        <p:spPr>
          <a:xfrm>
            <a:off x="289619" y="5397428"/>
            <a:ext cx="8614321" cy="1354217"/>
          </a:xfrm>
          <a:prstGeom prst="rect">
            <a:avLst/>
          </a:prstGeom>
          <a:noFill/>
        </p:spPr>
        <p:txBody>
          <a:bodyPr wrap="square" rtlCol="0">
            <a:spAutoFit/>
          </a:bodyPr>
          <a:lstStyle/>
          <a:p>
            <a:r>
              <a:rPr lang="zh-CN" altLang="en-US" sz="1600" b="1" dirty="0"/>
              <a:t>稀疏性结论：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Y</a:t>
            </a:r>
            <a:r>
              <a:rPr lang="zh-CN" altLang="en-US" sz="1600" b="1" dirty="0">
                <a:solidFill>
                  <a:srgbClr val="FF0000"/>
                </a:solidFill>
              </a:rPr>
              <a:t>（</a:t>
            </a:r>
            <a:r>
              <a:rPr lang="zh-CN" altLang="en-US" sz="1600" dirty="0">
                <a:solidFill>
                  <a:srgbClr val="FF0000"/>
                </a:solidFill>
              </a:rPr>
              <a:t>钇</a:t>
            </a:r>
            <a:r>
              <a:rPr lang="zh-CN" altLang="en-US" sz="1600" b="1" dirty="0">
                <a:solidFill>
                  <a:srgbClr val="FF0000"/>
                </a:solidFill>
              </a:rPr>
              <a:t>）元素的质量分数</a:t>
            </a:r>
            <a:r>
              <a:rPr lang="zh-CN" altLang="en-US" sz="1600" b="1" dirty="0"/>
              <a:t>和</a:t>
            </a:r>
            <a:r>
              <a:rPr lang="en-US" altLang="zh-CN" sz="1600" b="1" dirty="0">
                <a:solidFill>
                  <a:srgbClr val="FF0000"/>
                </a:solidFill>
              </a:rPr>
              <a:t>2sat</a:t>
            </a:r>
            <a:r>
              <a:rPr lang="zh-CN" altLang="en-US" sz="1600" b="1" dirty="0">
                <a:solidFill>
                  <a:srgbClr val="FF0000"/>
                </a:solidFill>
              </a:rPr>
              <a:t>（二阶段时效处理时间）</a:t>
            </a:r>
            <a:r>
              <a:rPr lang="zh-CN" altLang="en-US" sz="1600" b="1" dirty="0"/>
              <a:t>这两个离散属性的稀疏值大于</a:t>
            </a:r>
            <a:r>
              <a:rPr lang="en-US" altLang="zh-CN" sz="1600" b="1" dirty="0"/>
              <a:t>95</a:t>
            </a:r>
            <a:r>
              <a:rPr lang="zh-CN" altLang="en-US" sz="1600" b="1" dirty="0"/>
              <a:t>，</a:t>
            </a:r>
            <a:r>
              <a:rPr lang="zh-CN" altLang="en-US" sz="1600" b="1" dirty="0">
                <a:solidFill>
                  <a:srgbClr val="FF0000"/>
                </a:solidFill>
              </a:rPr>
              <a:t>因此它们都是稀疏属性。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t>，因此保留全部的连续属性。稀疏属性分析后，保留了</a:t>
            </a:r>
            <a:r>
              <a:rPr lang="en-US" altLang="zh-CN" sz="1600" b="1" dirty="0"/>
              <a:t>25</a:t>
            </a:r>
            <a:r>
              <a:rPr lang="zh-CN" altLang="en-US" sz="1600" b="1" dirty="0"/>
              <a:t>个属性。</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78</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a:off x="3995936" y="2414079"/>
            <a:ext cx="20053" cy="2650924"/>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64374" y="2539519"/>
            <a:ext cx="382160" cy="678151"/>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-95</a:t>
            </a:r>
            <a:endParaRPr lang="zh-CN" altLang="en-US" sz="1200" b="1" dirty="0">
              <a:solidFill>
                <a:srgbClr val="FF0000"/>
              </a:solidFill>
            </a:endParaRPr>
          </a:p>
        </p:txBody>
      </p:sp>
      <p:cxnSp>
        <p:nvCxnSpPr>
          <p:cNvPr id="18" name="直接连接符 17"/>
          <p:cNvCxnSpPr/>
          <p:nvPr/>
        </p:nvCxnSpPr>
        <p:spPr>
          <a:xfrm>
            <a:off x="5209395" y="2402310"/>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89992" y="2547941"/>
            <a:ext cx="369332" cy="717153"/>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-0.01</a:t>
            </a:r>
            <a:endParaRPr lang="zh-CN" altLang="en-US" sz="1200" b="1" dirty="0">
              <a:solidFill>
                <a:srgbClr val="FF0000"/>
              </a:solidFill>
            </a:endParaRPr>
          </a:p>
        </p:txBody>
      </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6995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xmlns="" id="{D633C84C-C517-41B4-B5B5-0CD357461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1" y="2534551"/>
            <a:ext cx="3943817" cy="2846407"/>
          </a:xfrm>
          <a:prstGeom prst="rect">
            <a:avLst/>
          </a:prstGeom>
        </p:spPr>
      </p:pic>
      <p:pic>
        <p:nvPicPr>
          <p:cNvPr id="6" name="图片 5">
            <a:extLst>
              <a:ext uri="{FF2B5EF4-FFF2-40B4-BE49-F238E27FC236}">
                <a16:creationId xmlns:a16="http://schemas.microsoft.com/office/drawing/2014/main" xmlns="" id="{95CFCFA1-9F6A-47AB-8E7F-70FA4620B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53" y="1679803"/>
            <a:ext cx="4094560" cy="4191895"/>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可以过滤无关或弱相关的属性，保留最相关的属性，使得条件属性与决策属性之间的相关性较强，从而为后续的数据分析提供良好质量的数据，提高机器学习的预测精度。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78</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25</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9"/>
            <a:ext cx="8868167" cy="1200329"/>
            <a:chOff x="271416" y="5531597"/>
            <a:chExt cx="8868167" cy="1189962"/>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7"/>
              <a:ext cx="8868167" cy="1189962"/>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400" b="1" dirty="0"/>
                <a:t>（</a:t>
              </a:r>
              <a:r>
                <a:rPr lang="en-US" altLang="zh-CN" sz="1400" b="1" dirty="0"/>
                <a:t>1</a:t>
              </a:r>
              <a:r>
                <a:rPr lang="zh-CN" altLang="en-US" sz="1400" b="1" dirty="0"/>
                <a:t>）依据专家经验，相关系数阈值设定为</a:t>
              </a:r>
              <a:r>
                <a:rPr lang="en-US" altLang="zh-CN" sz="1400" b="1" dirty="0"/>
                <a:t>0.02</a:t>
              </a:r>
              <a:r>
                <a:rPr lang="zh-CN" altLang="en-US" sz="1400" b="1" dirty="0"/>
                <a:t>，从左图可以看出，所有的蠕变属性</a:t>
              </a:r>
              <a:r>
                <a:rPr lang="zh-CN" altLang="en-US" sz="1400" b="1" dirty="0">
                  <a:solidFill>
                    <a:srgbClr val="FF0000"/>
                  </a:solidFill>
                </a:rPr>
                <a:t>（</a:t>
              </a:r>
              <a:r>
                <a:rPr lang="en-US" altLang="zh-CN" sz="1400" b="1" dirty="0">
                  <a:solidFill>
                    <a:srgbClr val="FF0000"/>
                  </a:solidFill>
                </a:rPr>
                <a:t>25</a:t>
              </a:r>
              <a:r>
                <a:rPr lang="zh-CN" altLang="en-US" sz="1400" b="1" dirty="0">
                  <a:solidFill>
                    <a:srgbClr val="FF0000"/>
                  </a:solidFill>
                </a:rPr>
                <a:t>个</a:t>
              </a:r>
              <a:r>
                <a:rPr lang="zh-CN" altLang="en-US" sz="1400" b="1" dirty="0"/>
                <a:t>）与决策属性（蠕变断裂寿命）之间的相关系数都大于</a:t>
              </a:r>
              <a:r>
                <a:rPr lang="en-US" altLang="zh-CN" sz="1400" b="1" dirty="0"/>
                <a:t>0.02</a:t>
              </a:r>
              <a:r>
                <a:rPr lang="zh-CN" altLang="en-US" sz="1400" b="1" dirty="0"/>
                <a:t>，</a:t>
              </a:r>
              <a:r>
                <a:rPr lang="zh-CN" altLang="en-US" sz="1400" b="1" dirty="0">
                  <a:solidFill>
                    <a:srgbClr val="FF0000"/>
                  </a:solidFill>
                </a:rPr>
                <a:t>因此保留了全部属性</a:t>
              </a:r>
              <a:r>
                <a:rPr lang="zh-CN" altLang="en-US" sz="1400" b="1" dirty="0"/>
                <a:t>。</a:t>
              </a:r>
              <a:endParaRPr lang="en-US" altLang="zh-CN" sz="1400" b="1" dirty="0"/>
            </a:p>
            <a:p>
              <a:r>
                <a:rPr lang="zh-CN" altLang="en-US" sz="1400" b="1" dirty="0"/>
                <a:t>（</a:t>
              </a:r>
              <a:r>
                <a:rPr lang="en-US" altLang="zh-CN" sz="1400" b="1" dirty="0"/>
                <a:t>2</a:t>
              </a:r>
              <a:r>
                <a:rPr lang="zh-CN" altLang="en-US" sz="1400" b="1" dirty="0"/>
                <a:t>）从右图看出条件属性与条件属性之间也存在较强的相关性，称之为冗余性，</a:t>
              </a:r>
              <a:r>
                <a:rPr lang="zh-CN" altLang="en-US" sz="1400" b="1" dirty="0">
                  <a:solidFill>
                    <a:srgbClr val="FF0000"/>
                  </a:solidFill>
                </a:rPr>
                <a:t>因此接下来需要考虑消除属性之间的冗余性。</a:t>
              </a:r>
            </a:p>
          </p:txBody>
        </p:sp>
      </p:grpSp>
      <p:sp>
        <p:nvSpPr>
          <p:cNvPr id="18" name="文本框 17"/>
          <p:cNvSpPr txBox="1"/>
          <p:nvPr/>
        </p:nvSpPr>
        <p:spPr>
          <a:xfrm>
            <a:off x="2821751" y="2684626"/>
            <a:ext cx="1305905" cy="369332"/>
          </a:xfrm>
          <a:prstGeom prst="rect">
            <a:avLst/>
          </a:prstGeom>
          <a:noFill/>
        </p:spPr>
        <p:txBody>
          <a:bodyPr wrap="square" rtlCol="0">
            <a:spAutoFit/>
          </a:bodyPr>
          <a:lstStyle/>
          <a:p>
            <a:r>
              <a:rPr lang="zh-CN" altLang="en-US" b="1" dirty="0">
                <a:solidFill>
                  <a:srgbClr val="FF0000"/>
                </a:solidFill>
              </a:rPr>
              <a:t>阈值：</a:t>
            </a:r>
            <a:r>
              <a:rPr lang="en-US" altLang="zh-CN" b="1" dirty="0">
                <a:solidFill>
                  <a:srgbClr val="FF0000"/>
                </a:solidFill>
              </a:rPr>
              <a:t>0.02</a:t>
            </a:r>
            <a:endParaRPr lang="zh-CN" altLang="en-US" b="1" dirty="0">
              <a:solidFill>
                <a:srgbClr val="FF0000"/>
              </a:solidFill>
            </a:endParaRPr>
          </a:p>
        </p:txBody>
      </p:sp>
      <p:cxnSp>
        <p:nvCxnSpPr>
          <p:cNvPr id="19" name="直接连接符 18">
            <a:extLst>
              <a:ext uri="{FF2B5EF4-FFF2-40B4-BE49-F238E27FC236}">
                <a16:creationId xmlns:a16="http://schemas.microsoft.com/office/drawing/2014/main" xmlns="" id="{46DA42C6-3F6F-40E2-B6B7-5CD4CF420E91}"/>
              </a:ext>
            </a:extLst>
          </p:cNvPr>
          <p:cNvCxnSpPr>
            <a:cxnSpLocks/>
          </p:cNvCxnSpPr>
          <p:nvPr/>
        </p:nvCxnSpPr>
        <p:spPr>
          <a:xfrm>
            <a:off x="1255346" y="2570553"/>
            <a:ext cx="37458" cy="250544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xmlns="" id="{ADF01C89-B79F-4799-9366-D8573B2D195C}"/>
              </a:ext>
            </a:extLst>
          </p:cNvPr>
          <p:cNvGrpSpPr/>
          <p:nvPr/>
        </p:nvGrpSpPr>
        <p:grpSpPr>
          <a:xfrm>
            <a:off x="314126" y="2208487"/>
            <a:ext cx="4175142" cy="3449897"/>
            <a:chOff x="330720" y="2143829"/>
            <a:chExt cx="4175142" cy="3449897"/>
          </a:xfrm>
        </p:grpSpPr>
        <p:sp>
          <p:nvSpPr>
            <p:cNvPr id="27" name="矩形 26">
              <a:extLst>
                <a:ext uri="{FF2B5EF4-FFF2-40B4-BE49-F238E27FC236}">
                  <a16:creationId xmlns:a16="http://schemas.microsoft.com/office/drawing/2014/main" xmlns="" id="{2DB8C291-C8F3-462C-8719-A742649C6BB9}"/>
                </a:ext>
              </a:extLst>
            </p:cNvPr>
            <p:cNvSpPr/>
            <p:nvPr/>
          </p:nvSpPr>
          <p:spPr>
            <a:xfrm>
              <a:off x="330720" y="2143829"/>
              <a:ext cx="4175142" cy="323150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xmlns="" id="{FB2FC997-4C55-4EBE-BC4A-BC774AA9A7DD}"/>
                </a:ext>
              </a:extLst>
            </p:cNvPr>
            <p:cNvSpPr txBox="1"/>
            <p:nvPr/>
          </p:nvSpPr>
          <p:spPr>
            <a:xfrm>
              <a:off x="345497" y="3470069"/>
              <a:ext cx="4094560" cy="2123657"/>
            </a:xfrm>
            <a:prstGeom prst="rect">
              <a:avLst/>
            </a:prstGeom>
            <a:noFill/>
          </p:spPr>
          <p:txBody>
            <a:bodyPr wrap="square" rtlCol="0">
              <a:spAutoFit/>
            </a:bodyPr>
            <a:lstStyle/>
            <a:p>
              <a:r>
                <a:rPr lang="zh-CN" altLang="en-US" sz="1200" b="1" dirty="0"/>
                <a:t>结论分析：</a:t>
              </a:r>
              <a:endParaRPr lang="en-US" altLang="zh-CN" sz="1200" b="1" dirty="0"/>
            </a:p>
            <a:p>
              <a:r>
                <a:rPr lang="zh-CN" altLang="en-US" sz="1200" b="1" dirty="0"/>
                <a:t>（</a:t>
              </a:r>
              <a:r>
                <a:rPr lang="en-US" altLang="zh-CN" sz="1200" b="1" dirty="0"/>
                <a:t>1</a:t>
              </a:r>
              <a:r>
                <a:rPr lang="zh-CN" altLang="en-US" sz="1200" b="1" dirty="0"/>
                <a:t>）</a:t>
              </a:r>
              <a:r>
                <a:rPr lang="en-US" altLang="zh-CN" sz="1200" b="1" dirty="0"/>
                <a:t>DL</a:t>
              </a:r>
              <a:r>
                <a:rPr lang="zh-CN" altLang="en-US" sz="1200" b="1" dirty="0"/>
                <a:t>（自扩散）和</a:t>
              </a:r>
              <a:r>
                <a:rPr lang="en-US" altLang="zh-CN" sz="1200" b="1" dirty="0" err="1"/>
                <a:t>c_T</a:t>
              </a:r>
              <a:r>
                <a:rPr lang="zh-CN" altLang="en-US" sz="1200" b="1" dirty="0"/>
                <a:t>（条件温度）的相关系数为</a:t>
              </a:r>
              <a:r>
                <a:rPr lang="en-US" altLang="zh-CN" sz="1200" b="1" dirty="0"/>
                <a:t>0.74</a:t>
              </a:r>
              <a:r>
                <a:rPr lang="zh-CN" altLang="en-US" sz="1200" b="1" dirty="0"/>
                <a:t>，</a:t>
              </a:r>
              <a:r>
                <a:rPr lang="en-US" altLang="zh-CN" sz="1200" b="1" dirty="0"/>
                <a:t> C(</a:t>
              </a:r>
              <a:r>
                <a:rPr lang="zh-CN" altLang="en-US" sz="1200" b="1" dirty="0"/>
                <a:t>碳元素</a:t>
              </a:r>
              <a:r>
                <a:rPr lang="en-US" altLang="zh-CN" sz="1200" b="1" dirty="0"/>
                <a:t>)</a:t>
              </a:r>
              <a:r>
                <a:rPr lang="zh-CN" altLang="en-US" sz="1200" b="1" dirty="0"/>
                <a:t>和</a:t>
              </a:r>
              <a:r>
                <a:rPr lang="en-US" altLang="zh-CN" sz="1200" b="1" dirty="0"/>
                <a:t>B(</a:t>
              </a:r>
              <a:r>
                <a:rPr lang="zh-CN" altLang="en-US" sz="1200" b="1" dirty="0"/>
                <a:t>硼元素</a:t>
              </a:r>
              <a:r>
                <a:rPr lang="en-US" altLang="zh-CN" sz="1200" b="1" dirty="0"/>
                <a:t>)</a:t>
              </a:r>
              <a:r>
                <a:rPr lang="zh-CN" altLang="en-US" sz="1200" b="1" dirty="0"/>
                <a:t>的相关系数为</a:t>
              </a:r>
              <a:r>
                <a:rPr lang="en-US" altLang="zh-CN" sz="1200" b="1" dirty="0"/>
                <a:t>0.94</a:t>
              </a:r>
              <a:r>
                <a:rPr lang="zh-CN" altLang="en-US" sz="1200" b="1" dirty="0"/>
                <a:t>，</a:t>
              </a:r>
              <a:r>
                <a:rPr lang="en-US" altLang="zh-CN" sz="1200" b="1" dirty="0" err="1"/>
                <a:t>Nb</a:t>
              </a:r>
              <a:r>
                <a:rPr lang="en-US" altLang="zh-CN" sz="1200" b="1" dirty="0"/>
                <a:t>(</a:t>
              </a:r>
              <a:r>
                <a:rPr lang="zh-CN" altLang="en-US" sz="1200" b="1" dirty="0"/>
                <a:t>铌元素</a:t>
              </a:r>
              <a:r>
                <a:rPr lang="en-US" altLang="zh-CN" sz="1200" b="1" dirty="0"/>
                <a:t>) </a:t>
              </a:r>
              <a:r>
                <a:rPr lang="zh-CN" altLang="en-US" sz="1200" b="1" dirty="0"/>
                <a:t>和</a:t>
              </a:r>
              <a:r>
                <a:rPr lang="en-US" altLang="zh-CN" sz="1200" b="1" dirty="0"/>
                <a:t>B(</a:t>
              </a:r>
              <a:r>
                <a:rPr lang="zh-CN" altLang="en-US" sz="1200" b="1" dirty="0"/>
                <a:t>硼元素</a:t>
              </a:r>
              <a:r>
                <a:rPr lang="en-US" altLang="zh-CN" sz="1200" b="1" dirty="0"/>
                <a:t>)</a:t>
              </a:r>
              <a:r>
                <a:rPr lang="zh-CN" altLang="en-US" sz="1200" b="1" dirty="0"/>
                <a:t>相关系数为</a:t>
              </a:r>
              <a:r>
                <a:rPr lang="en-US" altLang="zh-CN" sz="1200" b="1" dirty="0"/>
                <a:t>0.84,</a:t>
              </a:r>
              <a:r>
                <a:rPr lang="zh-CN" altLang="en-US" sz="1200" b="1" dirty="0"/>
                <a:t> 还有</a:t>
              </a:r>
              <a:r>
                <a:rPr lang="en-US" altLang="zh-CN" sz="1200" b="1" dirty="0" err="1"/>
                <a:t>p_mf</a:t>
              </a:r>
              <a:r>
                <a:rPr lang="en-US" altLang="zh-CN" sz="1200" b="1" dirty="0"/>
                <a:t>(γ’</a:t>
              </a:r>
              <a:r>
                <a:rPr lang="zh-CN" altLang="en-US" sz="1200" b="1" dirty="0"/>
                <a:t>相摩尔分数</a:t>
              </a:r>
              <a:r>
                <a:rPr lang="en-US" altLang="zh-CN" sz="1200" b="1" dirty="0"/>
                <a:t>)</a:t>
              </a:r>
              <a:r>
                <a:rPr lang="zh-CN" altLang="en-US" sz="1200" b="1" dirty="0"/>
                <a:t>和</a:t>
              </a:r>
              <a:r>
                <a:rPr lang="en-US" altLang="zh-CN" sz="1200" b="1" dirty="0" err="1"/>
                <a:t>Hf</a:t>
              </a:r>
              <a:r>
                <a:rPr lang="en-US" altLang="zh-CN" sz="1200" b="1" dirty="0"/>
                <a:t>(</a:t>
              </a:r>
              <a:r>
                <a:rPr lang="zh-CN" altLang="en-US" sz="1200" b="1" dirty="0"/>
                <a:t>铪元素</a:t>
              </a:r>
              <a:r>
                <a:rPr lang="en-US" altLang="zh-CN" sz="1200" b="1" dirty="0"/>
                <a:t>)</a:t>
              </a:r>
              <a:r>
                <a:rPr lang="zh-CN" altLang="en-US" sz="1200" b="1" dirty="0"/>
                <a:t>相关系数为</a:t>
              </a:r>
              <a:r>
                <a:rPr lang="en-US" altLang="zh-CN" sz="1200" b="1" dirty="0"/>
                <a:t>0.45,</a:t>
              </a:r>
              <a:r>
                <a:rPr lang="zh-CN" altLang="en-US" sz="1200" b="1" dirty="0"/>
                <a:t>它们都是</a:t>
              </a:r>
              <a:r>
                <a:rPr lang="zh-CN" altLang="en-US" sz="1200" b="1" dirty="0">
                  <a:solidFill>
                    <a:srgbClr val="FF0000"/>
                  </a:solidFill>
                </a:rPr>
                <a:t>正相关。</a:t>
              </a:r>
              <a:endParaRPr lang="en-US" altLang="zh-CN" sz="1200" b="1" dirty="0"/>
            </a:p>
            <a:p>
              <a:r>
                <a:rPr lang="zh-CN" altLang="en-US" sz="1200" b="1" dirty="0"/>
                <a:t>（</a:t>
              </a:r>
              <a:r>
                <a:rPr lang="en-US" altLang="zh-CN" sz="1200" b="1" dirty="0"/>
                <a:t>2</a:t>
              </a:r>
              <a:r>
                <a:rPr lang="zh-CN" altLang="en-US" sz="1200" b="1" dirty="0"/>
                <a:t>）</a:t>
              </a:r>
              <a:r>
                <a:rPr lang="en-US" altLang="zh-CN" sz="1200" b="1" dirty="0"/>
                <a:t>G</a:t>
              </a:r>
              <a:r>
                <a:rPr lang="zh-CN" altLang="en-US" sz="1200" b="1" dirty="0"/>
                <a:t>（剪切模量）和</a:t>
              </a:r>
              <a:r>
                <a:rPr lang="en-US" altLang="zh-CN" sz="1200" b="1" dirty="0" err="1"/>
                <a:t>c_T</a:t>
              </a:r>
              <a:r>
                <a:rPr lang="zh-CN" altLang="en-US" sz="1200" b="1" dirty="0"/>
                <a:t>（固溶时间）的相关系数为</a:t>
              </a:r>
              <a:r>
                <a:rPr lang="en-US" altLang="zh-CN" sz="1200" b="1" dirty="0"/>
                <a:t>-0.61</a:t>
              </a:r>
              <a:r>
                <a:rPr lang="zh-CN" altLang="en-US" sz="1200" b="1" dirty="0"/>
                <a:t>，</a:t>
              </a:r>
              <a:r>
                <a:rPr lang="en-US" altLang="zh-CN" sz="1200" b="1" dirty="0"/>
                <a:t> life(</a:t>
              </a:r>
              <a:r>
                <a:rPr lang="zh-CN" altLang="en-US" sz="1200" b="1" dirty="0"/>
                <a:t>蠕变寿命</a:t>
              </a:r>
              <a:r>
                <a:rPr lang="en-US" altLang="zh-CN" sz="1200" b="1" dirty="0"/>
                <a:t>)</a:t>
              </a:r>
              <a:r>
                <a:rPr lang="zh-CN" altLang="en-US" sz="1200" b="1" dirty="0"/>
                <a:t>和</a:t>
              </a:r>
              <a:r>
                <a:rPr lang="en-US" altLang="zh-CN" sz="1200" b="1" dirty="0" err="1"/>
                <a:t>s_time</a:t>
              </a:r>
              <a:r>
                <a:rPr lang="en-US" altLang="zh-CN" sz="1200" b="1" dirty="0"/>
                <a:t>(</a:t>
              </a:r>
              <a:r>
                <a:rPr lang="zh-CN" altLang="en-US" sz="1200" b="1" dirty="0"/>
                <a:t>固溶时间</a:t>
              </a:r>
              <a:r>
                <a:rPr lang="en-US" altLang="zh-CN" sz="1200" b="1" dirty="0"/>
                <a:t>)</a:t>
              </a:r>
              <a:r>
                <a:rPr lang="zh-CN" altLang="en-US" sz="1200" b="1" dirty="0"/>
                <a:t>的相关系数为</a:t>
              </a:r>
              <a:r>
                <a:rPr lang="en-US" altLang="zh-CN" sz="1200" b="1" dirty="0"/>
                <a:t>-0.63</a:t>
              </a:r>
              <a:r>
                <a:rPr lang="zh-CN" altLang="en-US" sz="1200" b="1" dirty="0"/>
                <a:t>，</a:t>
              </a:r>
              <a:r>
                <a:rPr lang="en-US" altLang="zh-CN" sz="1200" b="1" dirty="0"/>
                <a:t>Ni(</a:t>
              </a:r>
              <a:r>
                <a:rPr lang="zh-CN" altLang="en-US" sz="1200" b="1" dirty="0"/>
                <a:t>镍元素</a:t>
              </a:r>
              <a:r>
                <a:rPr lang="en-US" altLang="zh-CN" sz="1200" b="1" dirty="0"/>
                <a:t>) </a:t>
              </a:r>
              <a:r>
                <a:rPr lang="zh-CN" altLang="en-US" sz="1200" b="1" dirty="0"/>
                <a:t>和</a:t>
              </a:r>
              <a:r>
                <a:rPr lang="en-US" altLang="zh-CN" sz="1200" b="1" dirty="0"/>
                <a:t>Co(</a:t>
              </a:r>
              <a:r>
                <a:rPr lang="zh-CN" altLang="en-US" sz="1200" b="1" dirty="0"/>
                <a:t>钴元素</a:t>
              </a:r>
              <a:r>
                <a:rPr lang="en-US" altLang="zh-CN" sz="1200" b="1" dirty="0"/>
                <a:t>)</a:t>
              </a:r>
              <a:r>
                <a:rPr lang="zh-CN" altLang="en-US" sz="1200" b="1" dirty="0"/>
                <a:t>相关系数为</a:t>
              </a:r>
              <a:r>
                <a:rPr lang="en-US" altLang="zh-CN" sz="1200" b="1" dirty="0"/>
                <a:t>-0.85,</a:t>
              </a:r>
              <a:r>
                <a:rPr lang="zh-CN" altLang="en-US" sz="1200" b="1" dirty="0"/>
                <a:t> 还有</a:t>
              </a:r>
              <a:r>
                <a:rPr lang="en-US" altLang="zh-CN" sz="1200" b="1" dirty="0"/>
                <a:t>L(</a:t>
              </a:r>
              <a:r>
                <a:rPr lang="zh-CN" altLang="en-US" sz="1200" b="1" dirty="0"/>
                <a:t>晶格常数</a:t>
              </a:r>
              <a:r>
                <a:rPr lang="en-US" altLang="zh-CN" sz="1200" b="1" dirty="0"/>
                <a:t>)</a:t>
              </a:r>
              <a:r>
                <a:rPr lang="zh-CN" altLang="en-US" sz="1200" b="1" dirty="0"/>
                <a:t>和</a:t>
              </a:r>
              <a:r>
                <a:rPr lang="en-US" altLang="zh-CN" sz="1200" b="1" dirty="0" err="1"/>
                <a:t>Hf</a:t>
              </a:r>
              <a:r>
                <a:rPr lang="en-US" altLang="zh-CN" sz="1200" b="1" dirty="0"/>
                <a:t>(</a:t>
              </a:r>
              <a:r>
                <a:rPr lang="zh-CN" altLang="en-US" sz="1200" b="1" dirty="0"/>
                <a:t>铪元素</a:t>
              </a:r>
              <a:r>
                <a:rPr lang="en-US" altLang="zh-CN" sz="1200" b="1" dirty="0"/>
                <a:t>)</a:t>
              </a:r>
              <a:r>
                <a:rPr lang="zh-CN" altLang="en-US" sz="1200" b="1" dirty="0"/>
                <a:t>相关系数为</a:t>
              </a:r>
              <a:r>
                <a:rPr lang="en-US" altLang="zh-CN" sz="1200" b="1" dirty="0"/>
                <a:t>-0.45,</a:t>
              </a:r>
              <a:r>
                <a:rPr lang="zh-CN" altLang="en-US" sz="1200" b="1" dirty="0"/>
                <a:t>它们都是</a:t>
              </a:r>
              <a:r>
                <a:rPr lang="zh-CN" altLang="en-US" sz="1200" b="1" dirty="0">
                  <a:solidFill>
                    <a:srgbClr val="FF0000"/>
                  </a:solidFill>
                </a:rPr>
                <a:t>负相关。</a:t>
              </a:r>
              <a:endParaRPr lang="en-US" altLang="zh-CN" sz="1200" b="1" dirty="0"/>
            </a:p>
            <a:p>
              <a:endParaRPr lang="en-US" altLang="zh-CN" sz="1200" b="1" dirty="0"/>
            </a:p>
            <a:p>
              <a:endParaRPr lang="en-US" altLang="zh-CN" sz="1200" b="1" dirty="0"/>
            </a:p>
          </p:txBody>
        </p:sp>
      </p:grpSp>
      <p:grpSp>
        <p:nvGrpSpPr>
          <p:cNvPr id="42" name="组合 41">
            <a:extLst>
              <a:ext uri="{FF2B5EF4-FFF2-40B4-BE49-F238E27FC236}">
                <a16:creationId xmlns:a16="http://schemas.microsoft.com/office/drawing/2014/main" xmlns="" id="{C071844F-C598-4694-AE3A-3196DD57B7FD}"/>
              </a:ext>
            </a:extLst>
          </p:cNvPr>
          <p:cNvGrpSpPr/>
          <p:nvPr/>
        </p:nvGrpSpPr>
        <p:grpSpPr>
          <a:xfrm>
            <a:off x="4054684" y="2208487"/>
            <a:ext cx="4991818" cy="3262389"/>
            <a:chOff x="4054684" y="2208487"/>
            <a:chExt cx="4991818" cy="3262389"/>
          </a:xfrm>
        </p:grpSpPr>
        <p:sp>
          <p:nvSpPr>
            <p:cNvPr id="30" name="矩形 29">
              <a:extLst>
                <a:ext uri="{FF2B5EF4-FFF2-40B4-BE49-F238E27FC236}">
                  <a16:creationId xmlns:a16="http://schemas.microsoft.com/office/drawing/2014/main" xmlns="" id="{78C0A2AE-E020-4657-B84B-636E0F094262}"/>
                </a:ext>
              </a:extLst>
            </p:cNvPr>
            <p:cNvSpPr/>
            <p:nvPr/>
          </p:nvSpPr>
          <p:spPr>
            <a:xfrm>
              <a:off x="4054684" y="2208487"/>
              <a:ext cx="4991818" cy="323150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xmlns="" id="{B47026E8-6AD5-4E4B-8EC2-0F2F2E147659}"/>
                </a:ext>
              </a:extLst>
            </p:cNvPr>
            <p:cNvSpPr txBox="1"/>
            <p:nvPr/>
          </p:nvSpPr>
          <p:spPr>
            <a:xfrm>
              <a:off x="4107253" y="3901217"/>
              <a:ext cx="4939249" cy="1569659"/>
            </a:xfrm>
            <a:prstGeom prst="rect">
              <a:avLst/>
            </a:prstGeom>
            <a:noFill/>
          </p:spPr>
          <p:txBody>
            <a:bodyPr wrap="square" rtlCol="0">
              <a:spAutoFit/>
            </a:bodyPr>
            <a:lstStyle/>
            <a:p>
              <a:r>
                <a:rPr lang="zh-CN" altLang="en-US" sz="1200" b="1" dirty="0"/>
                <a:t>结论分析：</a:t>
              </a:r>
              <a:endParaRPr lang="en-US" altLang="zh-CN" sz="1200" b="1" dirty="0"/>
            </a:p>
            <a:p>
              <a:r>
                <a:rPr lang="zh-CN" altLang="en-US" sz="1200" b="1" dirty="0"/>
                <a:t>（</a:t>
              </a:r>
              <a:r>
                <a:rPr lang="en-US" altLang="zh-CN" sz="1200" b="1" dirty="0"/>
                <a:t>1</a:t>
              </a:r>
              <a:r>
                <a:rPr lang="zh-CN" altLang="en-US" sz="1200" b="1" dirty="0"/>
                <a:t>）固溶处理中，</a:t>
              </a:r>
              <a:r>
                <a:rPr lang="en-US" altLang="zh-CN" sz="1200" b="1" dirty="0" err="1"/>
                <a:t>s_time</a:t>
              </a:r>
              <a:r>
                <a:rPr lang="en-US" altLang="zh-CN" sz="1200" b="1" dirty="0"/>
                <a:t>(</a:t>
              </a:r>
              <a:r>
                <a:rPr lang="zh-CN" altLang="en-US" sz="1200" b="1" dirty="0"/>
                <a:t>固溶处理时间</a:t>
              </a:r>
              <a:r>
                <a:rPr lang="en-US" altLang="zh-CN" sz="1200" b="1" dirty="0"/>
                <a:t>)</a:t>
              </a:r>
              <a:r>
                <a:rPr lang="zh-CN" altLang="en-US" sz="1200" b="1" dirty="0"/>
                <a:t>的相关系数最高为</a:t>
              </a:r>
              <a:r>
                <a:rPr lang="en-US" altLang="zh-CN" sz="1200" b="1" dirty="0"/>
                <a:t>0.63, </a:t>
              </a:r>
              <a:r>
                <a:rPr lang="en-US" altLang="zh-CN" sz="1200" b="1" dirty="0" err="1"/>
                <a:t>s_T</a:t>
              </a:r>
              <a:r>
                <a:rPr lang="en-US" altLang="zh-CN" sz="1200" b="1" dirty="0"/>
                <a:t>(</a:t>
              </a:r>
              <a:r>
                <a:rPr lang="zh-CN" altLang="en-US" sz="1200" b="1" dirty="0"/>
                <a:t>固溶温度</a:t>
              </a:r>
              <a:r>
                <a:rPr lang="en-US" altLang="zh-CN" sz="1200" b="1" dirty="0"/>
                <a:t>)</a:t>
              </a:r>
              <a:r>
                <a:rPr lang="zh-CN" altLang="en-US" sz="1200" b="1" dirty="0"/>
                <a:t>的相关系数为</a:t>
              </a:r>
              <a:r>
                <a:rPr lang="en-US" altLang="zh-CN" sz="1200" b="1" dirty="0"/>
                <a:t>0.36</a:t>
              </a:r>
              <a:r>
                <a:rPr lang="zh-CN" altLang="en-US" sz="1200" b="1" dirty="0"/>
                <a:t>。</a:t>
              </a:r>
              <a:endParaRPr lang="en-US" altLang="zh-CN" sz="1200" b="1" dirty="0"/>
            </a:p>
            <a:p>
              <a:r>
                <a:rPr lang="zh-CN" altLang="en-US" sz="1200" b="1" dirty="0"/>
                <a:t>（</a:t>
              </a:r>
              <a:r>
                <a:rPr lang="en-US" altLang="zh-CN" sz="1200" b="1" dirty="0"/>
                <a:t>2</a:t>
              </a:r>
              <a:r>
                <a:rPr lang="zh-CN" altLang="en-US" sz="1200" b="1" dirty="0"/>
                <a:t>）元素中，相关系数比较高的是</a:t>
              </a:r>
              <a:r>
                <a:rPr lang="en-US" altLang="zh-CN" sz="1200" b="1" dirty="0"/>
                <a:t>Co(0.43)</a:t>
              </a:r>
              <a:r>
                <a:rPr lang="zh-CN" altLang="en-US" sz="1200" b="1" dirty="0"/>
                <a:t> </a:t>
              </a:r>
              <a:r>
                <a:rPr lang="en-US" altLang="zh-CN" sz="1200" b="1" dirty="0" err="1"/>
                <a:t>Nb</a:t>
              </a:r>
              <a:r>
                <a:rPr lang="en-US" altLang="zh-CN" sz="1200" b="1" dirty="0"/>
                <a:t>(0.34) Al(0.3)</a:t>
              </a:r>
              <a:r>
                <a:rPr lang="zh-CN" altLang="en-US" sz="1200" b="1" dirty="0"/>
                <a:t> </a:t>
              </a:r>
              <a:r>
                <a:rPr lang="en-US" altLang="zh-CN" sz="1200" b="1" dirty="0"/>
                <a:t>Re(0.3)</a:t>
              </a:r>
              <a:r>
                <a:rPr lang="zh-CN" altLang="en-US" sz="1200" b="1" dirty="0"/>
                <a:t> </a:t>
              </a:r>
              <a:endParaRPr lang="en-US" altLang="zh-CN" sz="1200" b="1" dirty="0"/>
            </a:p>
            <a:p>
              <a:r>
                <a:rPr lang="zh-CN" altLang="en-US" sz="1200" b="1" dirty="0"/>
                <a:t>（</a:t>
              </a:r>
              <a:r>
                <a:rPr lang="en-US" altLang="zh-CN" sz="1200" b="1" dirty="0"/>
                <a:t>3</a:t>
              </a:r>
              <a:r>
                <a:rPr lang="zh-CN" altLang="en-US" sz="1200" b="1" dirty="0"/>
                <a:t>）微观属性中，剪切模量</a:t>
              </a:r>
              <a:r>
                <a:rPr lang="en-US" altLang="zh-CN" sz="1200" b="1" dirty="0"/>
                <a:t>G</a:t>
              </a:r>
              <a:r>
                <a:rPr lang="zh-CN" altLang="en-US" sz="1200" b="1" dirty="0"/>
                <a:t>的相关系数为</a:t>
              </a:r>
              <a:r>
                <a:rPr lang="en-US" altLang="zh-CN" sz="1200" b="1" dirty="0"/>
                <a:t>0.4</a:t>
              </a:r>
              <a:r>
                <a:rPr lang="zh-CN" altLang="en-US" sz="1200" b="1" dirty="0"/>
                <a:t>，层错能</a:t>
              </a:r>
              <a:r>
                <a:rPr lang="en-US" altLang="zh-CN" sz="1200" b="1" dirty="0" err="1"/>
                <a:t>sfe</a:t>
              </a:r>
              <a:r>
                <a:rPr lang="zh-CN" altLang="en-US" sz="1200" b="1" dirty="0"/>
                <a:t>为</a:t>
              </a:r>
              <a:r>
                <a:rPr lang="en-US" altLang="zh-CN" sz="1200" b="1" dirty="0"/>
                <a:t>0.32</a:t>
              </a:r>
              <a:r>
                <a:rPr lang="zh-CN" altLang="en-US" sz="1200" b="1" dirty="0"/>
                <a:t>，扩散系数</a:t>
              </a:r>
              <a:r>
                <a:rPr lang="en-US" altLang="zh-CN" sz="1200" b="1" dirty="0"/>
                <a:t>DL</a:t>
              </a:r>
              <a:r>
                <a:rPr lang="zh-CN" altLang="en-US" sz="1200" b="1" dirty="0"/>
                <a:t>为</a:t>
              </a:r>
              <a:r>
                <a:rPr lang="en-US" altLang="zh-CN" sz="1200" b="1" dirty="0"/>
                <a:t>0.29,</a:t>
              </a:r>
              <a:r>
                <a:rPr lang="zh-CN" altLang="en-US" sz="1200" b="1" dirty="0"/>
                <a:t>晶格常数</a:t>
              </a:r>
              <a:r>
                <a:rPr lang="en-US" altLang="zh-CN" sz="1200" b="1" dirty="0"/>
                <a:t>L</a:t>
              </a:r>
              <a:r>
                <a:rPr lang="zh-CN" altLang="en-US" sz="1200" b="1" dirty="0"/>
                <a:t>为较低的</a:t>
              </a:r>
              <a:r>
                <a:rPr lang="en-US" altLang="zh-CN" sz="1200" b="1" dirty="0"/>
                <a:t>0.08</a:t>
              </a:r>
            </a:p>
            <a:p>
              <a:r>
                <a:rPr lang="zh-CN" altLang="en-US" sz="1200" b="1" dirty="0"/>
                <a:t>（</a:t>
              </a:r>
              <a:r>
                <a:rPr lang="en-US" altLang="zh-CN" sz="1200" b="1" dirty="0"/>
                <a:t>4</a:t>
              </a:r>
              <a:r>
                <a:rPr lang="zh-CN" altLang="en-US" sz="1200" b="1" dirty="0"/>
                <a:t>）这里和蠕变关系比较大的外部应力</a:t>
              </a:r>
              <a:r>
                <a:rPr lang="en-US" altLang="zh-CN" sz="1200" b="1" dirty="0" err="1"/>
                <a:t>c_Stress</a:t>
              </a:r>
              <a:r>
                <a:rPr lang="zh-CN" altLang="en-US" sz="1200" b="1" dirty="0"/>
                <a:t>的相关系数为</a:t>
              </a:r>
              <a:r>
                <a:rPr lang="en-US" altLang="zh-CN" sz="1200" b="1" dirty="0"/>
                <a:t>0.04</a:t>
              </a:r>
              <a:r>
                <a:rPr lang="zh-CN" altLang="en-US" sz="1200" b="1" dirty="0"/>
                <a:t>，因为</a:t>
              </a:r>
              <a:r>
                <a:rPr lang="en-US" altLang="zh-CN" sz="1200" b="1" dirty="0"/>
                <a:t>78</a:t>
              </a:r>
              <a:r>
                <a:rPr lang="zh-CN" altLang="en-US" sz="1200" b="1" dirty="0"/>
                <a:t>条样本中，大部分的应力是相同 的。</a:t>
              </a:r>
              <a:endParaRPr lang="en-US" altLang="zh-CN" sz="1200" b="1" dirty="0"/>
            </a:p>
          </p:txBody>
        </p:sp>
      </p:grpSp>
      <p:graphicFrame>
        <p:nvGraphicFramePr>
          <p:cNvPr id="37" name="表格 36">
            <a:extLst>
              <a:ext uri="{FF2B5EF4-FFF2-40B4-BE49-F238E27FC236}">
                <a16:creationId xmlns:a16="http://schemas.microsoft.com/office/drawing/2014/main" xmlns="" id="{FB6570EE-A63B-4464-9B6D-9D33FB228351}"/>
              </a:ext>
            </a:extLst>
          </p:cNvPr>
          <p:cNvGraphicFramePr>
            <a:graphicFrameLocks noGrp="1"/>
          </p:cNvGraphicFramePr>
          <p:nvPr>
            <p:extLst/>
          </p:nvPr>
        </p:nvGraphicFramePr>
        <p:xfrm>
          <a:off x="543212" y="2294114"/>
          <a:ext cx="3403060" cy="1097280"/>
        </p:xfrm>
        <a:graphic>
          <a:graphicData uri="http://schemas.openxmlformats.org/drawingml/2006/table">
            <a:tbl>
              <a:tblPr/>
              <a:tblGrid>
                <a:gridCol w="680612">
                  <a:extLst>
                    <a:ext uri="{9D8B030D-6E8A-4147-A177-3AD203B41FA5}">
                      <a16:colId xmlns:a16="http://schemas.microsoft.com/office/drawing/2014/main" xmlns="" val="1627059399"/>
                    </a:ext>
                  </a:extLst>
                </a:gridCol>
                <a:gridCol w="680612">
                  <a:extLst>
                    <a:ext uri="{9D8B030D-6E8A-4147-A177-3AD203B41FA5}">
                      <a16:colId xmlns:a16="http://schemas.microsoft.com/office/drawing/2014/main" xmlns="" val="1383166521"/>
                    </a:ext>
                  </a:extLst>
                </a:gridCol>
                <a:gridCol w="680612">
                  <a:extLst>
                    <a:ext uri="{9D8B030D-6E8A-4147-A177-3AD203B41FA5}">
                      <a16:colId xmlns:a16="http://schemas.microsoft.com/office/drawing/2014/main" xmlns="" val="1196375610"/>
                    </a:ext>
                  </a:extLst>
                </a:gridCol>
                <a:gridCol w="680612">
                  <a:extLst>
                    <a:ext uri="{9D8B030D-6E8A-4147-A177-3AD203B41FA5}">
                      <a16:colId xmlns:a16="http://schemas.microsoft.com/office/drawing/2014/main" xmlns="" val="81445697"/>
                    </a:ext>
                  </a:extLst>
                </a:gridCol>
                <a:gridCol w="680612">
                  <a:extLst>
                    <a:ext uri="{9D8B030D-6E8A-4147-A177-3AD203B41FA5}">
                      <a16:colId xmlns:a16="http://schemas.microsoft.com/office/drawing/2014/main" xmlns="" val="258765587"/>
                    </a:ext>
                  </a:extLst>
                </a:gridCol>
              </a:tblGrid>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p_mf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0544309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7033953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439036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life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449408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51526443"/>
                  </a:ext>
                </a:extLst>
              </a:tr>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720662"/>
                  </a:ext>
                </a:extLst>
              </a:tr>
            </a:tbl>
          </a:graphicData>
        </a:graphic>
      </p:graphicFrame>
      <p:graphicFrame>
        <p:nvGraphicFramePr>
          <p:cNvPr id="40" name="表格 39">
            <a:extLst>
              <a:ext uri="{FF2B5EF4-FFF2-40B4-BE49-F238E27FC236}">
                <a16:creationId xmlns:a16="http://schemas.microsoft.com/office/drawing/2014/main" xmlns="" id="{5D2A4836-C5D6-43F0-BD09-9ADAA3D7EC4A}"/>
              </a:ext>
            </a:extLst>
          </p:cNvPr>
          <p:cNvGraphicFramePr>
            <a:graphicFrameLocks noGrp="1"/>
          </p:cNvGraphicFramePr>
          <p:nvPr>
            <p:extLst/>
          </p:nvPr>
        </p:nvGraphicFramePr>
        <p:xfrm>
          <a:off x="4126008" y="2410900"/>
          <a:ext cx="4876800" cy="1463040"/>
        </p:xfrm>
        <a:graphic>
          <a:graphicData uri="http://schemas.openxmlformats.org/drawingml/2006/table">
            <a:tbl>
              <a:tblPr/>
              <a:tblGrid>
                <a:gridCol w="609600">
                  <a:extLst>
                    <a:ext uri="{9D8B030D-6E8A-4147-A177-3AD203B41FA5}">
                      <a16:colId xmlns:a16="http://schemas.microsoft.com/office/drawing/2014/main" xmlns="" val="2820430255"/>
                    </a:ext>
                  </a:extLst>
                </a:gridCol>
                <a:gridCol w="609600">
                  <a:extLst>
                    <a:ext uri="{9D8B030D-6E8A-4147-A177-3AD203B41FA5}">
                      <a16:colId xmlns:a16="http://schemas.microsoft.com/office/drawing/2014/main" xmlns="" val="2423001436"/>
                    </a:ext>
                  </a:extLst>
                </a:gridCol>
                <a:gridCol w="609600">
                  <a:extLst>
                    <a:ext uri="{9D8B030D-6E8A-4147-A177-3AD203B41FA5}">
                      <a16:colId xmlns:a16="http://schemas.microsoft.com/office/drawing/2014/main" xmlns="" val="877646400"/>
                    </a:ext>
                  </a:extLst>
                </a:gridCol>
                <a:gridCol w="609600">
                  <a:extLst>
                    <a:ext uri="{9D8B030D-6E8A-4147-A177-3AD203B41FA5}">
                      <a16:colId xmlns:a16="http://schemas.microsoft.com/office/drawing/2014/main" xmlns="" val="2349027250"/>
                    </a:ext>
                  </a:extLst>
                </a:gridCol>
                <a:gridCol w="609600">
                  <a:extLst>
                    <a:ext uri="{9D8B030D-6E8A-4147-A177-3AD203B41FA5}">
                      <a16:colId xmlns:a16="http://schemas.microsoft.com/office/drawing/2014/main" xmlns="" val="3398761222"/>
                    </a:ext>
                  </a:extLst>
                </a:gridCol>
                <a:gridCol w="609600">
                  <a:extLst>
                    <a:ext uri="{9D8B030D-6E8A-4147-A177-3AD203B41FA5}">
                      <a16:colId xmlns:a16="http://schemas.microsoft.com/office/drawing/2014/main" xmlns="" val="836386351"/>
                    </a:ext>
                  </a:extLst>
                </a:gridCol>
                <a:gridCol w="609600">
                  <a:extLst>
                    <a:ext uri="{9D8B030D-6E8A-4147-A177-3AD203B41FA5}">
                      <a16:colId xmlns:a16="http://schemas.microsoft.com/office/drawing/2014/main" xmlns="" val="1156324995"/>
                    </a:ext>
                  </a:extLst>
                </a:gridCol>
                <a:gridCol w="609600">
                  <a:extLst>
                    <a:ext uri="{9D8B030D-6E8A-4147-A177-3AD203B41FA5}">
                      <a16:colId xmlns:a16="http://schemas.microsoft.com/office/drawing/2014/main" xmlns="" val="3050413101"/>
                    </a:ext>
                  </a:extLst>
                </a:gridCol>
              </a:tblGrid>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a_2T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2227020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0.633935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0.436919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0.42015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0.405154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0.395389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0.380697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0.366304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38225256"/>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719508"/>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0.349064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0.331214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0.316103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0.30762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0.303095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0.300944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0.290518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481114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Mo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p_mf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7871599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0.236486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0.23151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0.202839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0.159675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0.138903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0.084786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760250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c_Stress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22851246"/>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0.075546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0.058569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0.043993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0.02473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5150352"/>
                  </a:ext>
                </a:extLst>
              </a:tr>
            </a:tbl>
          </a:graphicData>
        </a:graphic>
      </p:graphicFrame>
    </p:spTree>
    <p:extLst>
      <p:ext uri="{BB962C8B-B14F-4D97-AF65-F5344CB8AC3E}">
        <p14:creationId xmlns:p14="http://schemas.microsoft.com/office/powerpoint/2010/main" val="20810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9469" y="799654"/>
            <a:ext cx="908408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dirty="0"/>
              <a:t>目的：</a:t>
            </a:r>
            <a:r>
              <a:rPr lang="zh-CN" altLang="en-US" sz="1400" dirty="0">
                <a:latin typeface="Calibri" panose="020F0502020204030204" pitchFamily="34" charset="0"/>
                <a:ea typeface="宋体" panose="02010600030101010101" pitchFamily="2" charset="-122"/>
              </a:rPr>
              <a:t>可以过滤冗余属性，使得条件属性与条件属性之间的相关性较弱，从而为后续的数据分析提供良好质量的数据，提高机器学习的预测精度。</a:t>
            </a:r>
            <a:endParaRPr lang="en-US" altLang="zh-CN" sz="1400" dirty="0">
              <a:latin typeface="Calibri" panose="020F0502020204030204" pitchFamily="34" charset="0"/>
              <a:ea typeface="宋体" panose="02010600030101010101" pitchFamily="2" charset="-122"/>
            </a:endParaRPr>
          </a:p>
          <a:p>
            <a:pPr>
              <a:spcBef>
                <a:spcPct val="0"/>
              </a:spcBef>
              <a:buNone/>
            </a:pPr>
            <a:r>
              <a:rPr lang="zh-CN" altLang="en-US" sz="1400" b="1" dirty="0"/>
              <a:t>方法：</a:t>
            </a:r>
            <a:r>
              <a:rPr lang="zh-CN" altLang="en-US" sz="1400" dirty="0">
                <a:latin typeface="Calibri" panose="020F0502020204030204" pitchFamily="34" charset="0"/>
                <a:ea typeface="宋体" panose="02010600030101010101" pitchFamily="2" charset="-122"/>
              </a:rPr>
              <a:t>对</a:t>
            </a:r>
            <a:r>
              <a:rPr lang="zh-CN" altLang="en-US" sz="1400" dirty="0">
                <a:solidFill>
                  <a:srgbClr val="FF0000"/>
                </a:solidFill>
                <a:latin typeface="Calibri" panose="020F0502020204030204" pitchFamily="34" charset="0"/>
                <a:ea typeface="宋体" panose="02010600030101010101" pitchFamily="2" charset="-122"/>
              </a:rPr>
              <a:t>样本数量为</a:t>
            </a:r>
            <a:r>
              <a:rPr lang="en-US" altLang="zh-CN" sz="1400" dirty="0">
                <a:solidFill>
                  <a:srgbClr val="FF0000"/>
                </a:solidFill>
                <a:latin typeface="Calibri" panose="020F0502020204030204" pitchFamily="34" charset="0"/>
                <a:ea typeface="宋体" panose="02010600030101010101" pitchFamily="2" charset="-122"/>
              </a:rPr>
              <a:t>78</a:t>
            </a:r>
            <a:r>
              <a:rPr lang="zh-CN" altLang="en-US" sz="1400" dirty="0">
                <a:solidFill>
                  <a:srgbClr val="FF0000"/>
                </a:solidFill>
                <a:latin typeface="Calibri" panose="020F0502020204030204" pitchFamily="34" charset="0"/>
                <a:ea typeface="宋体" panose="02010600030101010101" pitchFamily="2" charset="-122"/>
              </a:rPr>
              <a:t>条，描述因子个数为</a:t>
            </a:r>
            <a:r>
              <a:rPr lang="en-US" altLang="zh-CN" sz="1400" dirty="0">
                <a:solidFill>
                  <a:srgbClr val="FF0000"/>
                </a:solidFill>
                <a:latin typeface="Calibri" panose="020F0502020204030204" pitchFamily="34" charset="0"/>
                <a:ea typeface="宋体" panose="02010600030101010101" pitchFamily="2" charset="-122"/>
              </a:rPr>
              <a:t>25</a:t>
            </a:r>
            <a:r>
              <a:rPr lang="zh-CN" altLang="en-US" sz="1400" dirty="0">
                <a:solidFill>
                  <a:srgbClr val="FF0000"/>
                </a:solidFill>
                <a:latin typeface="Calibri" panose="020F0502020204030204" pitchFamily="34" charset="0"/>
                <a:ea typeface="宋体" panose="02010600030101010101" pitchFamily="2" charset="-122"/>
              </a:rPr>
              <a:t>个</a:t>
            </a:r>
            <a:r>
              <a:rPr lang="zh-CN" altLang="en-US" sz="1400" dirty="0">
                <a:latin typeface="Calibri" panose="020F0502020204030204" pitchFamily="34" charset="0"/>
                <a:ea typeface="宋体" panose="02010600030101010101" pitchFamily="2" charset="-122"/>
              </a:rPr>
              <a:t>的蠕变性能数据进行了冗余性分析。这里筛除冗余属性的方法为随机森林。树模型能够根据样本数据给出赋予各个特征权重，</a:t>
            </a:r>
            <a:r>
              <a:rPr lang="zh-CN" altLang="zh-CN" sz="1400" dirty="0">
                <a:latin typeface="+mn-ea"/>
                <a:ea typeface="+mn-ea"/>
              </a:rPr>
              <a:t>在对各特征进行权重赋值时，当一种特征权重得分较高时，另一种与它存在冗余关系的特征权重急剧下降，因此可以有效地筛除冗余属性</a:t>
            </a:r>
            <a:r>
              <a:rPr lang="zh-CN" altLang="en-US" sz="1400" dirty="0">
                <a:latin typeface="+mn-ea"/>
                <a:ea typeface="+mn-ea"/>
              </a:rPr>
              <a:t>。</a:t>
            </a:r>
          </a:p>
        </p:txBody>
      </p:sp>
      <p:pic>
        <p:nvPicPr>
          <p:cNvPr id="5" name="图片 4"/>
          <p:cNvPicPr>
            <a:picLocks noChangeAspect="1"/>
          </p:cNvPicPr>
          <p:nvPr/>
        </p:nvPicPr>
        <p:blipFill>
          <a:blip r:embed="rId4"/>
          <a:stretch>
            <a:fillRect/>
          </a:stretch>
        </p:blipFill>
        <p:spPr>
          <a:xfrm>
            <a:off x="3491880" y="1969204"/>
            <a:ext cx="4018718" cy="3404011"/>
          </a:xfrm>
          <a:prstGeom prst="rect">
            <a:avLst/>
          </a:prstGeom>
        </p:spPr>
      </p:pic>
      <p:graphicFrame>
        <p:nvGraphicFramePr>
          <p:cNvPr id="8" name="表格 7"/>
          <p:cNvGraphicFramePr>
            <a:graphicFrameLocks noGrp="1"/>
          </p:cNvGraphicFramePr>
          <p:nvPr>
            <p:extLst/>
          </p:nvPr>
        </p:nvGraphicFramePr>
        <p:xfrm>
          <a:off x="97180" y="2008382"/>
          <a:ext cx="2252311" cy="4779268"/>
        </p:xfrm>
        <a:graphic>
          <a:graphicData uri="http://schemas.openxmlformats.org/drawingml/2006/table">
            <a:tbl>
              <a:tblPr>
                <a:tableStyleId>{BDBED569-4797-4DF1-A0F4-6AAB3CD982D8}</a:tableStyleId>
              </a:tblPr>
              <a:tblGrid>
                <a:gridCol w="831320">
                  <a:extLst>
                    <a:ext uri="{9D8B030D-6E8A-4147-A177-3AD203B41FA5}">
                      <a16:colId xmlns:a16="http://schemas.microsoft.com/office/drawing/2014/main" xmlns="" val="20000"/>
                    </a:ext>
                  </a:extLst>
                </a:gridCol>
                <a:gridCol w="1420991">
                  <a:extLst>
                    <a:ext uri="{9D8B030D-6E8A-4147-A177-3AD203B41FA5}">
                      <a16:colId xmlns:a16="http://schemas.microsoft.com/office/drawing/2014/main" xmlns="" val="20001"/>
                    </a:ext>
                  </a:extLst>
                </a:gridCol>
              </a:tblGrid>
              <a:tr h="183818">
                <a:tc>
                  <a:txBody>
                    <a:bodyPr/>
                    <a:lstStyle/>
                    <a:p>
                      <a:pPr algn="ctr" fontAlgn="t"/>
                      <a:r>
                        <a:rPr lang="zh-CN" altLang="en-US" sz="1100" b="1" i="0" u="none" strike="noStrike" dirty="0">
                          <a:solidFill>
                            <a:srgbClr val="000000"/>
                          </a:solidFill>
                          <a:effectLst/>
                          <a:latin typeface="宋体" panose="02010600030101010101" pitchFamily="2" charset="-122"/>
                          <a:ea typeface="宋体" panose="02010600030101010101" pitchFamily="2" charset="-122"/>
                        </a:rPr>
                        <a:t>属性名</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b="1" i="0" u="none" strike="noStrike" dirty="0">
                          <a:solidFill>
                            <a:srgbClr val="000000"/>
                          </a:solidFill>
                          <a:effectLst/>
                          <a:latin typeface="宋体" panose="02010600030101010101" pitchFamily="2" charset="-122"/>
                          <a:ea typeface="宋体" panose="02010600030101010101" pitchFamily="2" charset="-122"/>
                        </a:rPr>
                        <a:t>Feature importance</a:t>
                      </a:r>
                    </a:p>
                  </a:txBody>
                  <a:tcPr marL="9525" marR="9525" marT="9525" marB="0" anchor="b"/>
                </a:tc>
                <a:extLst>
                  <a:ext uri="{0D108BD9-81ED-4DB2-BD59-A6C34878D82A}">
                    <a16:rowId xmlns:a16="http://schemas.microsoft.com/office/drawing/2014/main" xmlns="" val="10000"/>
                  </a:ext>
                </a:extLst>
              </a:tr>
              <a:tr h="183818">
                <a:tc>
                  <a:txBody>
                    <a:bodyPr/>
                    <a:lstStyle/>
                    <a:p>
                      <a:pPr algn="ctr" fontAlgn="t"/>
                      <a:r>
                        <a:rPr lang="en-US" sz="1100" u="none" strike="noStrike" dirty="0" err="1">
                          <a:effectLst/>
                        </a:rPr>
                        <a:t>s_time</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0.007912367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1"/>
                  </a:ext>
                </a:extLst>
              </a:tr>
              <a:tr h="183818">
                <a:tc>
                  <a:txBody>
                    <a:bodyPr/>
                    <a:lstStyle/>
                    <a:p>
                      <a:pPr algn="ctr" fontAlgn="t"/>
                      <a:r>
                        <a:rPr lang="en-US" sz="1100" u="none" strike="noStrike">
                          <a:effectLst/>
                        </a:rPr>
                        <a:t>as</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0.529905147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2"/>
                  </a:ext>
                </a:extLst>
              </a:tr>
              <a:tr h="183818">
                <a:tc>
                  <a:txBody>
                    <a:bodyPr/>
                    <a:lstStyle/>
                    <a:p>
                      <a:pPr algn="ctr" fontAlgn="t"/>
                      <a:r>
                        <a:rPr lang="en-US" sz="1100" u="none" strike="noStrike">
                          <a:effectLst/>
                        </a:rPr>
                        <a:t>Ta</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0.000215047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3"/>
                  </a:ext>
                </a:extLst>
              </a:tr>
              <a:tr h="183818">
                <a:tc>
                  <a:txBody>
                    <a:bodyPr/>
                    <a:lstStyle/>
                    <a:p>
                      <a:pPr algn="ctr" fontAlgn="t"/>
                      <a:r>
                        <a:rPr lang="en-US" sz="1100" u="none" strike="noStrike">
                          <a:effectLst/>
                        </a:rPr>
                        <a:t>W</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0.006578189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4"/>
                  </a:ext>
                </a:extLst>
              </a:tr>
              <a:tr h="183818">
                <a:tc>
                  <a:txBody>
                    <a:bodyPr/>
                    <a:lstStyle/>
                    <a:p>
                      <a:pPr algn="ctr" fontAlgn="t"/>
                      <a:r>
                        <a:rPr lang="en-US" sz="1100" u="none" strike="noStrike">
                          <a:effectLst/>
                        </a:rPr>
                        <a:t>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0.005508818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5"/>
                  </a:ext>
                </a:extLst>
              </a:tr>
              <a:tr h="183818">
                <a:tc>
                  <a:txBody>
                    <a:bodyPr/>
                    <a:lstStyle/>
                    <a:p>
                      <a:pPr algn="ctr" fontAlgn="t"/>
                      <a:r>
                        <a:rPr lang="en-US" sz="1100" u="none" strike="noStrike">
                          <a:effectLst/>
                        </a:rPr>
                        <a:t>V</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0.001815228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6"/>
                  </a:ext>
                </a:extLst>
              </a:tr>
              <a:tr h="183818">
                <a:tc>
                  <a:txBody>
                    <a:bodyPr/>
                    <a:lstStyle/>
                    <a:p>
                      <a:pPr algn="ctr" fontAlgn="t"/>
                      <a:r>
                        <a:rPr lang="en-US" sz="1100" u="none" strike="noStrike">
                          <a:effectLst/>
                        </a:rPr>
                        <a:t>Hf</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0.000782385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7"/>
                  </a:ext>
                </a:extLst>
              </a:tr>
              <a:tr h="183818">
                <a:tc>
                  <a:txBody>
                    <a:bodyPr/>
                    <a:lstStyle/>
                    <a:p>
                      <a:pPr algn="ctr" fontAlgn="t"/>
                      <a:r>
                        <a:rPr lang="en-US" sz="1100" u="none" strike="noStrike">
                          <a:effectLst/>
                        </a:rPr>
                        <a:t>Mo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sz="1100" u="none" strike="noStrike">
                          <a:effectLst/>
                        </a:rPr>
                        <a:t>2.84015E-05</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8"/>
                  </a:ext>
                </a:extLst>
              </a:tr>
              <a:tr h="183818">
                <a:tc>
                  <a:txBody>
                    <a:bodyPr/>
                    <a:lstStyle/>
                    <a:p>
                      <a:pPr algn="ctr" fontAlgn="t"/>
                      <a:r>
                        <a:rPr lang="en-US" sz="1100" u="none" strike="noStrike">
                          <a:effectLst/>
                        </a:rPr>
                        <a:t>C</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0.000898425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9"/>
                  </a:ext>
                </a:extLst>
              </a:tr>
              <a:tr h="183818">
                <a:tc>
                  <a:txBody>
                    <a:bodyPr/>
                    <a:lstStyle/>
                    <a:p>
                      <a:pPr algn="ctr" fontAlgn="t"/>
                      <a:r>
                        <a:rPr lang="en-US" sz="1100" u="none" strike="noStrike">
                          <a:effectLst/>
                        </a:rPr>
                        <a:t>Cr</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0.0001439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0"/>
                  </a:ext>
                </a:extLst>
              </a:tr>
              <a:tr h="183818">
                <a:tc>
                  <a:txBody>
                    <a:bodyPr/>
                    <a:lstStyle/>
                    <a:p>
                      <a:pPr algn="ctr" fontAlgn="t"/>
                      <a:r>
                        <a:rPr lang="en-US" sz="1100" u="none" strike="noStrike">
                          <a:effectLst/>
                        </a:rPr>
                        <a:t>Ti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0.004565555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1"/>
                  </a:ext>
                </a:extLst>
              </a:tr>
              <a:tr h="183818">
                <a:tc>
                  <a:txBody>
                    <a:bodyPr/>
                    <a:lstStyle/>
                    <a:p>
                      <a:pPr algn="ctr" fontAlgn="t"/>
                      <a:r>
                        <a:rPr lang="en-US" sz="1100" u="none" strike="noStrike">
                          <a:effectLst/>
                        </a:rPr>
                        <a:t>DL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0.007570593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2"/>
                  </a:ext>
                </a:extLst>
              </a:tr>
              <a:tr h="183818">
                <a:tc>
                  <a:txBody>
                    <a:bodyPr/>
                    <a:lstStyle/>
                    <a:p>
                      <a:pPr algn="ctr" fontAlgn="t"/>
                      <a:r>
                        <a:rPr lang="en-US" sz="1100" u="none" strike="noStrike">
                          <a:effectLst/>
                        </a:rPr>
                        <a:t>Re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0.000304487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3"/>
                  </a:ext>
                </a:extLst>
              </a:tr>
              <a:tr h="183818">
                <a:tc>
                  <a:txBody>
                    <a:bodyPr/>
                    <a:lstStyle/>
                    <a:p>
                      <a:pPr algn="ctr" fontAlgn="t"/>
                      <a:r>
                        <a:rPr lang="en-US" sz="1100" u="none" strike="noStrike">
                          <a:effectLst/>
                        </a:rPr>
                        <a:t>Al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sz="1100" u="none" strike="noStrike">
                          <a:effectLst/>
                        </a:rPr>
                        <a:t>3.37679E-06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4"/>
                  </a:ext>
                </a:extLst>
              </a:tr>
              <a:tr h="183818">
                <a:tc>
                  <a:txBody>
                    <a:bodyPr/>
                    <a:lstStyle/>
                    <a:p>
                      <a:pPr algn="ctr" fontAlgn="t"/>
                      <a:r>
                        <a:rPr lang="en-US" sz="1100" u="none" strike="noStrike">
                          <a:effectLst/>
                        </a:rPr>
                        <a:t>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0.002512573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5"/>
                  </a:ext>
                </a:extLst>
              </a:tr>
              <a:tr h="183818">
                <a:tc>
                  <a:txBody>
                    <a:bodyPr/>
                    <a:lstStyle/>
                    <a:p>
                      <a:pPr algn="ctr" fontAlgn="t"/>
                      <a:r>
                        <a:rPr lang="en-US" sz="1100" u="none" strike="noStrike" dirty="0" err="1">
                          <a:effectLst/>
                        </a:rPr>
                        <a:t>sfe</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0.000344824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6"/>
                  </a:ext>
                </a:extLst>
              </a:tr>
              <a:tr h="183818">
                <a:tc>
                  <a:txBody>
                    <a:bodyPr/>
                    <a:lstStyle/>
                    <a:p>
                      <a:pPr algn="ctr" fontAlgn="t"/>
                      <a:r>
                        <a:rPr lang="en-US" sz="1100" u="none" strike="noStrike">
                          <a:effectLst/>
                        </a:rPr>
                        <a:t>1satt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0.069479395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7"/>
                  </a:ext>
                </a:extLst>
              </a:tr>
              <a:tr h="183818">
                <a:tc>
                  <a:txBody>
                    <a:bodyPr/>
                    <a:lstStyle/>
                    <a:p>
                      <a:pPr algn="ctr" fontAlgn="t"/>
                      <a:r>
                        <a:rPr lang="en-US" sz="1100" u="none" strike="noStrike">
                          <a:effectLst/>
                        </a:rPr>
                        <a:t>Nb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0.000661863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8"/>
                  </a:ext>
                </a:extLst>
              </a:tr>
              <a:tr h="183818">
                <a:tc>
                  <a:txBody>
                    <a:bodyPr/>
                    <a:lstStyle/>
                    <a:p>
                      <a:pPr algn="ctr" fontAlgn="t"/>
                      <a:r>
                        <a:rPr lang="en-US" sz="1100" u="none" strike="noStrike">
                          <a:effectLst/>
                        </a:rPr>
                        <a:t>stt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0.016463181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9"/>
                  </a:ext>
                </a:extLst>
              </a:tr>
              <a:tr h="183818">
                <a:tc>
                  <a:txBody>
                    <a:bodyPr/>
                    <a:lstStyle/>
                    <a:p>
                      <a:pPr algn="ctr" fontAlgn="t"/>
                      <a:r>
                        <a:rPr lang="en-US" sz="1100" u="none" strike="noStrike">
                          <a:effectLst/>
                        </a:rPr>
                        <a:t>Ni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0.000389397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0"/>
                  </a:ext>
                </a:extLst>
              </a:tr>
              <a:tr h="183818">
                <a:tc>
                  <a:txBody>
                    <a:bodyPr/>
                    <a:lstStyle/>
                    <a:p>
                      <a:pPr algn="ctr" fontAlgn="t"/>
                      <a:r>
                        <a:rPr lang="en-US" sz="1100" u="none" strike="noStrike">
                          <a:effectLst/>
                        </a:rPr>
                        <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0.00096382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1"/>
                  </a:ext>
                </a:extLst>
              </a:tr>
              <a:tr h="183818">
                <a:tc>
                  <a:txBody>
                    <a:bodyPr/>
                    <a:lstStyle/>
                    <a:p>
                      <a:pPr algn="ctr" fontAlgn="t"/>
                      <a:r>
                        <a:rPr lang="en-US" sz="1100" u="none" strike="noStrike">
                          <a:effectLst/>
                        </a:rPr>
                        <a:t>G</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0.064879211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2"/>
                  </a:ext>
                </a:extLst>
              </a:tr>
              <a:tr h="183818">
                <a:tc>
                  <a:txBody>
                    <a:bodyPr/>
                    <a:lstStyle/>
                    <a:p>
                      <a:pPr algn="ctr" fontAlgn="t"/>
                      <a:r>
                        <a:rPr lang="en-US" sz="1100" u="none" strike="noStrike" dirty="0">
                          <a:effectLst/>
                        </a:rPr>
                        <a:t>a_2T</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sz="1100" u="none" strike="noStrike">
                          <a:effectLst/>
                        </a:rPr>
                        <a:t>1.79983E-07</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3"/>
                  </a:ext>
                </a:extLst>
              </a:tr>
              <a:tr h="183818">
                <a:tc>
                  <a:txBody>
                    <a:bodyPr/>
                    <a:lstStyle/>
                    <a:p>
                      <a:pPr algn="ctr" fontAlgn="t"/>
                      <a:r>
                        <a:rPr lang="en-US" sz="1100" u="none" strike="noStrike">
                          <a:effectLst/>
                        </a:rPr>
                        <a:t>Co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0.000246452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4"/>
                  </a:ext>
                </a:extLst>
              </a:tr>
              <a:tr h="183818">
                <a:tc>
                  <a:txBody>
                    <a:bodyPr/>
                    <a:lstStyle/>
                    <a:p>
                      <a:pPr algn="ctr" fontAlgn="t"/>
                      <a:r>
                        <a:rPr lang="en-US" sz="1100" u="none" strike="noStrike">
                          <a:effectLst/>
                        </a:rPr>
                        <a:t>sttime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0.277827184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5"/>
                  </a:ext>
                </a:extLst>
              </a:tr>
            </a:tbl>
          </a:graphicData>
        </a:graphic>
      </p:graphicFrame>
      <p:grpSp>
        <p:nvGrpSpPr>
          <p:cNvPr id="15" name="组合 14"/>
          <p:cNvGrpSpPr/>
          <p:nvPr/>
        </p:nvGrpSpPr>
        <p:grpSpPr>
          <a:xfrm>
            <a:off x="2627784" y="5442914"/>
            <a:ext cx="6465769" cy="1354218"/>
            <a:chOff x="2627784" y="5672288"/>
            <a:chExt cx="6465769" cy="1354218"/>
          </a:xfrm>
        </p:grpSpPr>
        <p:sp>
          <p:nvSpPr>
            <p:cNvPr id="11" name="文本框 10"/>
            <p:cNvSpPr txBox="1"/>
            <p:nvPr/>
          </p:nvSpPr>
          <p:spPr>
            <a:xfrm>
              <a:off x="2627784" y="5672289"/>
              <a:ext cx="6182949" cy="1354217"/>
            </a:xfrm>
            <a:prstGeom prst="rect">
              <a:avLst/>
            </a:prstGeom>
            <a:noFill/>
          </p:spPr>
          <p:txBody>
            <a:bodyPr wrap="square" rtlCol="0">
              <a:spAutoFit/>
            </a:bodyPr>
            <a:lstStyle/>
            <a:p>
              <a:r>
                <a:rPr lang="zh-CN" altLang="en-US" sz="1600" b="1" dirty="0"/>
                <a:t>冗余属性分析结论：</a:t>
              </a:r>
              <a:endParaRPr lang="en-US" altLang="zh-CN" sz="1600" b="1" dirty="0"/>
            </a:p>
            <a:p>
              <a:r>
                <a:rPr lang="zh-CN" altLang="en-US" b="1" dirty="0"/>
                <a:t>（</a:t>
              </a:r>
              <a:r>
                <a:rPr lang="en-US" altLang="zh-CN" b="1" dirty="0"/>
                <a:t>1</a:t>
              </a:r>
              <a:r>
                <a:rPr lang="zh-CN" altLang="en-US" b="1" dirty="0"/>
                <a:t>）</a:t>
              </a:r>
              <a:r>
                <a:rPr lang="zh-CN" altLang="en-US" sz="1400" b="1" dirty="0"/>
                <a:t>从左上表中可以看出</a:t>
              </a:r>
              <a:r>
                <a:rPr lang="en-US" altLang="zh-CN" sz="1400" b="1" dirty="0">
                  <a:solidFill>
                    <a:srgbClr val="FF0000"/>
                  </a:solidFill>
                </a:rPr>
                <a:t>Al</a:t>
              </a:r>
              <a:r>
                <a:rPr lang="zh-CN" altLang="en-US" sz="1400" b="1" dirty="0">
                  <a:solidFill>
                    <a:srgbClr val="FF0000"/>
                  </a:solidFill>
                </a:rPr>
                <a:t>元素的质量分数</a:t>
              </a:r>
              <a:r>
                <a:rPr lang="zh-CN" altLang="en-US" sz="1400" b="1" dirty="0"/>
                <a:t>和</a:t>
              </a:r>
              <a:r>
                <a:rPr lang="zh-CN" altLang="en-US" sz="1400" b="1" dirty="0">
                  <a:solidFill>
                    <a:srgbClr val="FF0000"/>
                  </a:solidFill>
                </a:rPr>
                <a:t>二阶段时效处理温度</a:t>
              </a:r>
              <a:r>
                <a:rPr lang="zh-CN" altLang="en-US" sz="1400" b="1" dirty="0"/>
                <a:t>相对于其他属性的权重偏低，因此在进行冗余属性分析后，这两个属性被筛除。</a:t>
              </a:r>
              <a:endParaRPr lang="en-US" altLang="zh-CN" sz="1400" b="1" dirty="0"/>
            </a:p>
            <a:p>
              <a:r>
                <a:rPr lang="zh-CN" altLang="en-US" b="1" dirty="0"/>
                <a:t>（</a:t>
              </a:r>
              <a:r>
                <a:rPr lang="en-US" altLang="zh-CN" b="1" dirty="0"/>
                <a:t>2</a:t>
              </a:r>
              <a:r>
                <a:rPr lang="zh-CN" altLang="en-US" b="1" dirty="0"/>
                <a:t>）</a:t>
              </a:r>
              <a:r>
                <a:rPr lang="zh-CN" altLang="en-US" sz="1400" b="1" dirty="0"/>
                <a:t>经过多层级特征分析方法过滤和筛选后，</a:t>
              </a:r>
              <a:r>
                <a:rPr lang="en-US" altLang="zh-CN" sz="1400" b="1" dirty="0">
                  <a:solidFill>
                    <a:srgbClr val="FF0000"/>
                  </a:solidFill>
                </a:rPr>
                <a:t>Al</a:t>
              </a:r>
              <a:r>
                <a:rPr lang="zh-CN" altLang="en-US" sz="1400" b="1" dirty="0">
                  <a:solidFill>
                    <a:srgbClr val="FF0000"/>
                  </a:solidFill>
                </a:rPr>
                <a:t>（铝）</a:t>
              </a:r>
              <a:r>
                <a:rPr lang="zh-CN" altLang="en-US" sz="1400" b="1" dirty="0"/>
                <a:t>、</a:t>
              </a:r>
              <a:r>
                <a:rPr lang="en-US" altLang="zh-CN" sz="1400" b="1" dirty="0">
                  <a:solidFill>
                    <a:srgbClr val="FF0000"/>
                  </a:solidFill>
                </a:rPr>
                <a:t>Y</a:t>
              </a:r>
              <a:r>
                <a:rPr lang="zh-CN" altLang="en-US" sz="1400" b="1" dirty="0">
                  <a:solidFill>
                    <a:srgbClr val="FF0000"/>
                  </a:solidFill>
                </a:rPr>
                <a:t>（</a:t>
              </a:r>
              <a:r>
                <a:rPr lang="zh-CN" altLang="en-US" sz="1400" dirty="0">
                  <a:solidFill>
                    <a:srgbClr val="FF0000"/>
                  </a:solidFill>
                </a:rPr>
                <a:t>钇</a:t>
              </a:r>
              <a:r>
                <a:rPr lang="zh-CN" altLang="en-US" sz="1400" b="1" dirty="0">
                  <a:solidFill>
                    <a:srgbClr val="FF0000"/>
                  </a:solidFill>
                </a:rPr>
                <a:t>）元素的质量分数</a:t>
              </a:r>
              <a:r>
                <a:rPr lang="zh-CN" altLang="en-US" sz="1400" b="1" dirty="0"/>
                <a:t>、</a:t>
              </a:r>
              <a:r>
                <a:rPr lang="zh-CN" altLang="en-US" sz="1400" b="1" dirty="0">
                  <a:solidFill>
                    <a:srgbClr val="FF0000"/>
                  </a:solidFill>
                </a:rPr>
                <a:t>二阶段时效处理温度、二阶段时效处理时间</a:t>
              </a:r>
              <a:r>
                <a:rPr lang="zh-CN" altLang="en-US" sz="1400" b="1" dirty="0"/>
                <a:t>四个属性被筛除。</a:t>
              </a:r>
            </a:p>
          </p:txBody>
        </p:sp>
        <p:sp>
          <p:nvSpPr>
            <p:cNvPr id="10" name="矩形 9"/>
            <p:cNvSpPr/>
            <p:nvPr/>
          </p:nvSpPr>
          <p:spPr>
            <a:xfrm>
              <a:off x="2627784" y="5672288"/>
              <a:ext cx="6465769" cy="1344735"/>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088456" y="2636912"/>
            <a:ext cx="430887" cy="2088232"/>
          </a:xfrm>
          <a:prstGeom prst="rect">
            <a:avLst/>
          </a:prstGeom>
          <a:noFill/>
        </p:spPr>
        <p:txBody>
          <a:bodyPr vert="eaVert" wrap="square" rtlCol="0">
            <a:spAutoFit/>
          </a:bodyPr>
          <a:lstStyle/>
          <a:p>
            <a:pPr algn="ctr"/>
            <a:r>
              <a:rPr lang="zh-CN" altLang="en-US" sz="1600" b="1" dirty="0">
                <a:solidFill>
                  <a:srgbClr val="FF0000"/>
                </a:solidFill>
              </a:rPr>
              <a:t>属性重要度</a:t>
            </a:r>
          </a:p>
        </p:txBody>
      </p:sp>
      <p:sp>
        <p:nvSpPr>
          <p:cNvPr id="13" name="文本框 12">
            <a:extLst>
              <a:ext uri="{FF2B5EF4-FFF2-40B4-BE49-F238E27FC236}">
                <a16:creationId xmlns:a16="http://schemas.microsoft.com/office/drawing/2014/main" xmlns="" id="{95B85429-1A8F-42BA-88C0-A8A863EE582B}"/>
              </a:ext>
            </a:extLst>
          </p:cNvPr>
          <p:cNvSpPr txBox="1"/>
          <p:nvPr/>
        </p:nvSpPr>
        <p:spPr>
          <a:xfrm>
            <a:off x="4461744" y="1959721"/>
            <a:ext cx="3840332"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b="1" dirty="0"/>
              <a:t>结论分析：</a:t>
            </a:r>
            <a:endParaRPr lang="en-US" altLang="zh-CN" sz="1200" b="1" dirty="0"/>
          </a:p>
          <a:p>
            <a:r>
              <a:rPr lang="zh-CN" altLang="en-US" sz="1200" b="1" dirty="0"/>
              <a:t>（</a:t>
            </a:r>
            <a:r>
              <a:rPr lang="en-US" altLang="zh-CN" sz="1200" b="1" dirty="0"/>
              <a:t>1</a:t>
            </a:r>
            <a:r>
              <a:rPr lang="zh-CN" altLang="en-US" sz="1200" b="1" dirty="0"/>
              <a:t>）</a:t>
            </a:r>
            <a:r>
              <a:rPr lang="en-US" altLang="zh-CN" sz="1200" b="1" dirty="0" err="1"/>
              <a:t>c_Stress</a:t>
            </a:r>
            <a:r>
              <a:rPr lang="en-US" altLang="zh-CN" sz="1200" b="1" dirty="0"/>
              <a:t>(</a:t>
            </a:r>
            <a:r>
              <a:rPr lang="zh-CN" altLang="en-US" sz="1200" b="1" dirty="0"/>
              <a:t>外部应力</a:t>
            </a:r>
            <a:r>
              <a:rPr lang="en-US" altLang="zh-CN" sz="1200" b="1" dirty="0"/>
              <a:t>)</a:t>
            </a:r>
            <a:r>
              <a:rPr lang="zh-CN" altLang="en-US" sz="1200" b="1" dirty="0"/>
              <a:t>的特征重要度最高，为</a:t>
            </a:r>
            <a:r>
              <a:rPr lang="en-US" altLang="zh-CN" sz="1200" b="1" dirty="0"/>
              <a:t>0.52</a:t>
            </a:r>
            <a:r>
              <a:rPr lang="zh-CN" altLang="en-US" sz="1200" b="1" dirty="0"/>
              <a:t>，其次是</a:t>
            </a:r>
            <a:r>
              <a:rPr lang="en-US" altLang="zh-CN" sz="1200" b="1" dirty="0" err="1"/>
              <a:t>s_time</a:t>
            </a:r>
            <a:r>
              <a:rPr lang="en-US" altLang="zh-CN" sz="1200" b="1" dirty="0"/>
              <a:t>(</a:t>
            </a:r>
            <a:r>
              <a:rPr lang="zh-CN" altLang="en-US" sz="1200" b="1" dirty="0"/>
              <a:t>固溶时间</a:t>
            </a:r>
            <a:r>
              <a:rPr lang="en-US" altLang="zh-CN" sz="1200" b="1" dirty="0"/>
              <a:t>)</a:t>
            </a:r>
            <a:r>
              <a:rPr lang="zh-CN" altLang="en-US" sz="1200" b="1" dirty="0"/>
              <a:t>重要度为</a:t>
            </a:r>
            <a:r>
              <a:rPr lang="en-US" altLang="zh-CN" sz="1200" b="1" dirty="0"/>
              <a:t>0.28</a:t>
            </a:r>
            <a:r>
              <a:rPr lang="zh-CN" altLang="en-US" sz="1200" b="1" dirty="0"/>
              <a:t>。</a:t>
            </a:r>
            <a:endParaRPr lang="en-US" altLang="zh-CN" sz="1200" b="1" dirty="0"/>
          </a:p>
          <a:p>
            <a:r>
              <a:rPr lang="zh-CN" altLang="en-US" sz="1200" b="1" dirty="0"/>
              <a:t>（</a:t>
            </a:r>
            <a:r>
              <a:rPr lang="en-US" altLang="zh-CN" sz="1200" b="1" dirty="0"/>
              <a:t>2</a:t>
            </a:r>
            <a:r>
              <a:rPr lang="zh-CN" altLang="en-US" sz="1200" b="1" dirty="0"/>
              <a:t>）</a:t>
            </a:r>
            <a:r>
              <a:rPr lang="en-US" altLang="zh-CN" sz="1200" b="1" dirty="0"/>
              <a:t>Y(</a:t>
            </a:r>
            <a:r>
              <a:rPr lang="zh-CN" altLang="en-US" sz="1200" b="1" dirty="0"/>
              <a:t>钇元素</a:t>
            </a:r>
            <a:r>
              <a:rPr lang="en-US" altLang="zh-CN" sz="1200" b="1" dirty="0"/>
              <a:t>)</a:t>
            </a:r>
            <a:r>
              <a:rPr lang="zh-CN" altLang="en-US" sz="1200" b="1" dirty="0"/>
              <a:t>和</a:t>
            </a:r>
            <a:r>
              <a:rPr lang="en-US" altLang="zh-CN" sz="1200" b="1" dirty="0"/>
              <a:t>Al(</a:t>
            </a:r>
            <a:r>
              <a:rPr lang="zh-CN" altLang="en-US" sz="1200" b="1" dirty="0"/>
              <a:t>铝元素</a:t>
            </a:r>
            <a:r>
              <a:rPr lang="en-US" altLang="zh-CN" sz="1200" b="1" dirty="0"/>
              <a:t>)</a:t>
            </a:r>
            <a:r>
              <a:rPr lang="zh-CN" altLang="en-US" sz="1200" b="1" dirty="0"/>
              <a:t>的重要度几乎为</a:t>
            </a:r>
            <a:r>
              <a:rPr lang="en-US" altLang="zh-CN" sz="1200" b="1" dirty="0"/>
              <a:t>0</a:t>
            </a:r>
            <a:r>
              <a:rPr lang="zh-CN" altLang="en-US" sz="1200" b="1" dirty="0"/>
              <a:t>，是重要度最小的两个属性，因为在</a:t>
            </a:r>
            <a:r>
              <a:rPr lang="en-US" altLang="zh-CN" sz="1200" b="1" dirty="0"/>
              <a:t>78</a:t>
            </a:r>
            <a:r>
              <a:rPr lang="zh-CN" altLang="en-US" sz="1200" b="1" dirty="0"/>
              <a:t>条样本中这两种元素没有变化。</a:t>
            </a:r>
            <a:endParaRPr lang="en-US" altLang="zh-CN" sz="1200" b="1" dirty="0"/>
          </a:p>
          <a:p>
            <a:endParaRPr lang="en-US" altLang="zh-CN" sz="1200" b="1" dirty="0"/>
          </a:p>
        </p:txBody>
      </p:sp>
    </p:spTree>
    <p:extLst>
      <p:ext uri="{BB962C8B-B14F-4D97-AF65-F5344CB8AC3E}">
        <p14:creationId xmlns:p14="http://schemas.microsoft.com/office/powerpoint/2010/main" val="11385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E9E259-002D-4D06-8FD9-54A2776983EE}"/>
              </a:ext>
            </a:extLst>
          </p:cNvPr>
          <p:cNvSpPr>
            <a:spLocks noGrp="1"/>
          </p:cNvSpPr>
          <p:nvPr>
            <p:ph type="title"/>
          </p:nvPr>
        </p:nvSpPr>
        <p:spPr>
          <a:xfrm>
            <a:off x="835730" y="25700"/>
            <a:ext cx="8229600" cy="669778"/>
          </a:xfrm>
        </p:spPr>
        <p:txBody>
          <a:bodyPr>
            <a:normAutofit/>
          </a:bodyPr>
          <a:lstStyle/>
          <a:p>
            <a:r>
              <a:rPr lang="zh-CN" altLang="en-US" sz="2200" dirty="0">
                <a:solidFill>
                  <a:srgbClr val="FF0000"/>
                </a:solidFill>
              </a:rPr>
              <a:t>基于特征分析后的结果属性的蠕变预测</a:t>
            </a:r>
            <a:endParaRPr lang="zh-CN" altLang="en-US" dirty="0"/>
          </a:p>
        </p:txBody>
      </p:sp>
      <p:graphicFrame>
        <p:nvGraphicFramePr>
          <p:cNvPr id="4" name="表格 3">
            <a:extLst>
              <a:ext uri="{FF2B5EF4-FFF2-40B4-BE49-F238E27FC236}">
                <a16:creationId xmlns:a16="http://schemas.microsoft.com/office/drawing/2014/main" xmlns="" id="{A7DACF13-7937-4A58-8C89-3D19E15585E7}"/>
              </a:ext>
            </a:extLst>
          </p:cNvPr>
          <p:cNvGraphicFramePr>
            <a:graphicFrameLocks noGrp="1"/>
          </p:cNvGraphicFramePr>
          <p:nvPr>
            <p:extLst/>
          </p:nvPr>
        </p:nvGraphicFramePr>
        <p:xfrm>
          <a:off x="222916" y="5638618"/>
          <a:ext cx="4299983" cy="1030742"/>
        </p:xfrm>
        <a:graphic>
          <a:graphicData uri="http://schemas.openxmlformats.org/drawingml/2006/table">
            <a:tbl>
              <a:tblPr>
                <a:tableStyleId>{8A107856-5554-42FB-B03E-39F5DBC370BA}</a:tableStyleId>
              </a:tblPr>
              <a:tblGrid>
                <a:gridCol w="1266253">
                  <a:extLst>
                    <a:ext uri="{9D8B030D-6E8A-4147-A177-3AD203B41FA5}">
                      <a16:colId xmlns:a16="http://schemas.microsoft.com/office/drawing/2014/main" xmlns="" val="3673177745"/>
                    </a:ext>
                  </a:extLst>
                </a:gridCol>
                <a:gridCol w="1371773">
                  <a:extLst>
                    <a:ext uri="{9D8B030D-6E8A-4147-A177-3AD203B41FA5}">
                      <a16:colId xmlns:a16="http://schemas.microsoft.com/office/drawing/2014/main" xmlns="" val="830347716"/>
                    </a:ext>
                  </a:extLst>
                </a:gridCol>
                <a:gridCol w="1661957">
                  <a:extLst>
                    <a:ext uri="{9D8B030D-6E8A-4147-A177-3AD203B41FA5}">
                      <a16:colId xmlns:a16="http://schemas.microsoft.com/office/drawing/2014/main" xmlns="" val="2803001386"/>
                    </a:ext>
                  </a:extLst>
                </a:gridCol>
              </a:tblGrid>
              <a:tr h="27193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548891097"/>
                  </a:ext>
                </a:extLst>
              </a:tr>
              <a:tr h="27193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047850269"/>
                  </a:ext>
                </a:extLst>
              </a:tr>
              <a:tr h="27193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0.04923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0.04920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794152751"/>
                  </a:ext>
                </a:extLst>
              </a:tr>
              <a:tr h="214949">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0.04025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1884963345"/>
                  </a:ext>
                </a:extLst>
              </a:tr>
            </a:tbl>
          </a:graphicData>
        </a:graphic>
      </p:graphicFrame>
      <p:graphicFrame>
        <p:nvGraphicFramePr>
          <p:cNvPr id="5" name="图示 4">
            <a:extLst>
              <a:ext uri="{FF2B5EF4-FFF2-40B4-BE49-F238E27FC236}">
                <a16:creationId xmlns:a16="http://schemas.microsoft.com/office/drawing/2014/main" xmlns="" id="{A0CEF320-912D-4B07-B4FA-E47847B4AA06}"/>
              </a:ext>
            </a:extLst>
          </p:cNvPr>
          <p:cNvGraphicFramePr/>
          <p:nvPr>
            <p:extLst/>
          </p:nvPr>
        </p:nvGraphicFramePr>
        <p:xfrm>
          <a:off x="2652613" y="1200408"/>
          <a:ext cx="4483753" cy="119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067E5180-C56E-4565-B16B-0FAB81930918}"/>
              </a:ext>
            </a:extLst>
          </p:cNvPr>
          <p:cNvSpPr/>
          <p:nvPr/>
        </p:nvSpPr>
        <p:spPr>
          <a:xfrm>
            <a:off x="2484322" y="806135"/>
            <a:ext cx="475196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8F7DD677-4F38-410C-91D1-C523B347033F}"/>
              </a:ext>
            </a:extLst>
          </p:cNvPr>
          <p:cNvSpPr txBox="1"/>
          <p:nvPr/>
        </p:nvSpPr>
        <p:spPr>
          <a:xfrm>
            <a:off x="2596400" y="870989"/>
            <a:ext cx="3703792" cy="307777"/>
          </a:xfrm>
          <a:prstGeom prst="rect">
            <a:avLst/>
          </a:prstGeom>
          <a:noFill/>
        </p:spPr>
        <p:txBody>
          <a:bodyPr wrap="square" rtlCol="0">
            <a:spAutoFit/>
          </a:bodyPr>
          <a:lstStyle/>
          <a:p>
            <a:r>
              <a:rPr lang="zh-CN" altLang="en-US" sz="1400" dirty="0"/>
              <a:t>基于主动学习的多层级交互式特征分析方法</a:t>
            </a:r>
          </a:p>
        </p:txBody>
      </p:sp>
      <p:graphicFrame>
        <p:nvGraphicFramePr>
          <p:cNvPr id="8" name="表格 7">
            <a:extLst>
              <a:ext uri="{FF2B5EF4-FFF2-40B4-BE49-F238E27FC236}">
                <a16:creationId xmlns:a16="http://schemas.microsoft.com/office/drawing/2014/main" xmlns="" id="{20AE2388-2A0D-4FAE-9EE4-B70D526F1857}"/>
              </a:ext>
            </a:extLst>
          </p:cNvPr>
          <p:cNvGraphicFramePr>
            <a:graphicFrameLocks noGrp="1"/>
          </p:cNvGraphicFramePr>
          <p:nvPr>
            <p:extLst/>
          </p:nvPr>
        </p:nvGraphicFramePr>
        <p:xfrm>
          <a:off x="737774" y="1172495"/>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a:solidFill>
                            <a:srgbClr val="FF0000"/>
                          </a:solidFill>
                          <a:effectLst/>
                        </a:rPr>
                        <a:t>14</a:t>
                      </a:r>
                      <a:r>
                        <a:rPr lang="zh-CN" altLang="en-US" sz="1200" b="1" u="none" strike="noStrike">
                          <a:solidFill>
                            <a:srgbClr val="FF0000"/>
                          </a:solidFill>
                          <a:effectLst/>
                        </a:rPr>
                        <a:t>维</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6</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9" name="矩形: 圆角 8">
            <a:extLst>
              <a:ext uri="{FF2B5EF4-FFF2-40B4-BE49-F238E27FC236}">
                <a16:creationId xmlns:a16="http://schemas.microsoft.com/office/drawing/2014/main" xmlns="" id="{412F6483-F48B-4263-903B-43D681048ED0}"/>
              </a:ext>
            </a:extLst>
          </p:cNvPr>
          <p:cNvSpPr/>
          <p:nvPr/>
        </p:nvSpPr>
        <p:spPr>
          <a:xfrm>
            <a:off x="612114" y="836712"/>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6EC50F5F-E4B0-40AF-A047-4DF511BBC542}"/>
              </a:ext>
            </a:extLst>
          </p:cNvPr>
          <p:cNvSpPr txBox="1"/>
          <p:nvPr/>
        </p:nvSpPr>
        <p:spPr>
          <a:xfrm>
            <a:off x="683722" y="878143"/>
            <a:ext cx="1584176" cy="307777"/>
          </a:xfrm>
          <a:prstGeom prst="rect">
            <a:avLst/>
          </a:prstGeom>
          <a:noFill/>
        </p:spPr>
        <p:txBody>
          <a:bodyPr wrap="square" rtlCol="0">
            <a:spAutoFit/>
          </a:bodyPr>
          <a:lstStyle/>
          <a:p>
            <a:r>
              <a:rPr lang="zh-CN" altLang="en-US" sz="1400" dirty="0"/>
              <a:t>样本统计</a:t>
            </a:r>
          </a:p>
        </p:txBody>
      </p:sp>
      <p:graphicFrame>
        <p:nvGraphicFramePr>
          <p:cNvPr id="11" name="图表 10">
            <a:extLst>
              <a:ext uri="{FF2B5EF4-FFF2-40B4-BE49-F238E27FC236}">
                <a16:creationId xmlns:a16="http://schemas.microsoft.com/office/drawing/2014/main" xmlns="" id="{D7CBBB95-6D36-4136-894E-76545FD69935}"/>
              </a:ext>
            </a:extLst>
          </p:cNvPr>
          <p:cNvGraphicFramePr>
            <a:graphicFrameLocks/>
          </p:cNvGraphicFramePr>
          <p:nvPr>
            <p:extLst/>
          </p:nvPr>
        </p:nvGraphicFramePr>
        <p:xfrm>
          <a:off x="251520" y="2822914"/>
          <a:ext cx="5256584" cy="2429634"/>
        </p:xfrm>
        <a:graphic>
          <a:graphicData uri="http://schemas.openxmlformats.org/drawingml/2006/chart">
            <c:chart xmlns:c="http://schemas.openxmlformats.org/drawingml/2006/chart" xmlns:r="http://schemas.openxmlformats.org/officeDocument/2006/relationships" r:id="rId7"/>
          </a:graphicData>
        </a:graphic>
      </p:graphicFrame>
      <p:sp>
        <p:nvSpPr>
          <p:cNvPr id="12" name="文本框 11">
            <a:extLst>
              <a:ext uri="{FF2B5EF4-FFF2-40B4-BE49-F238E27FC236}">
                <a16:creationId xmlns:a16="http://schemas.microsoft.com/office/drawing/2014/main" xmlns="" id="{ABEF8C7C-7C02-470F-A444-F4A6FB92B9FE}"/>
              </a:ext>
            </a:extLst>
          </p:cNvPr>
          <p:cNvSpPr txBox="1"/>
          <p:nvPr/>
        </p:nvSpPr>
        <p:spPr>
          <a:xfrm>
            <a:off x="5959167" y="3520937"/>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13" name="Picture 4" descr="http://s1.knowsky.com/20170221/ngnvdubua2w25.png">
            <a:extLst>
              <a:ext uri="{FF2B5EF4-FFF2-40B4-BE49-F238E27FC236}">
                <a16:creationId xmlns:a16="http://schemas.microsoft.com/office/drawing/2014/main" xmlns="" id="{990B8FE6-D61F-411D-B97A-B43E4CCB20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696" y="3871034"/>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27F8FEF4-35ED-4DC1-A51D-9DCE4F6D7DD8}"/>
              </a:ext>
            </a:extLst>
          </p:cNvPr>
          <p:cNvPicPr>
            <a:picLocks noChangeAspect="1"/>
          </p:cNvPicPr>
          <p:nvPr/>
        </p:nvPicPr>
        <p:blipFill>
          <a:blip r:embed="rId9"/>
          <a:stretch>
            <a:fillRect/>
          </a:stretch>
        </p:blipFill>
        <p:spPr>
          <a:xfrm>
            <a:off x="6900585" y="3941892"/>
            <a:ext cx="1021150" cy="807622"/>
          </a:xfrm>
          <a:prstGeom prst="rect">
            <a:avLst/>
          </a:prstGeom>
          <a:noFill/>
        </p:spPr>
      </p:pic>
      <p:pic>
        <p:nvPicPr>
          <p:cNvPr id="15" name="图片 14">
            <a:extLst>
              <a:ext uri="{FF2B5EF4-FFF2-40B4-BE49-F238E27FC236}">
                <a16:creationId xmlns:a16="http://schemas.microsoft.com/office/drawing/2014/main" xmlns="" id="{55AF330E-CAED-45D1-A36D-55A7A7A3C731}"/>
              </a:ext>
            </a:extLst>
          </p:cNvPr>
          <p:cNvPicPr>
            <a:picLocks noChangeAspect="1"/>
          </p:cNvPicPr>
          <p:nvPr/>
        </p:nvPicPr>
        <p:blipFill rotWithShape="1">
          <a:blip r:embed="rId10"/>
          <a:srcRect r="32110"/>
          <a:stretch/>
        </p:blipFill>
        <p:spPr>
          <a:xfrm>
            <a:off x="7916420" y="4002436"/>
            <a:ext cx="920004" cy="713234"/>
          </a:xfrm>
          <a:prstGeom prst="rect">
            <a:avLst/>
          </a:prstGeom>
        </p:spPr>
      </p:pic>
      <p:sp>
        <p:nvSpPr>
          <p:cNvPr id="16" name="矩形: 圆角 15">
            <a:extLst>
              <a:ext uri="{FF2B5EF4-FFF2-40B4-BE49-F238E27FC236}">
                <a16:creationId xmlns:a16="http://schemas.microsoft.com/office/drawing/2014/main" xmlns="" id="{CC5AD01F-E79D-4239-AC3E-1C273791019B}"/>
              </a:ext>
            </a:extLst>
          </p:cNvPr>
          <p:cNvSpPr/>
          <p:nvPr/>
        </p:nvSpPr>
        <p:spPr>
          <a:xfrm>
            <a:off x="5712295" y="306896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680688C3-768C-4069-B920-225C85F396A3}"/>
              </a:ext>
            </a:extLst>
          </p:cNvPr>
          <p:cNvSpPr txBox="1"/>
          <p:nvPr/>
        </p:nvSpPr>
        <p:spPr>
          <a:xfrm>
            <a:off x="6027696" y="3185621"/>
            <a:ext cx="1584176" cy="307777"/>
          </a:xfrm>
          <a:prstGeom prst="rect">
            <a:avLst/>
          </a:prstGeom>
          <a:noFill/>
        </p:spPr>
        <p:txBody>
          <a:bodyPr wrap="square" rtlCol="0">
            <a:spAutoFit/>
          </a:bodyPr>
          <a:lstStyle/>
          <a:p>
            <a:r>
              <a:rPr lang="zh-CN" altLang="en-US" sz="1400" dirty="0"/>
              <a:t>机器学习</a:t>
            </a:r>
          </a:p>
        </p:txBody>
      </p:sp>
      <p:graphicFrame>
        <p:nvGraphicFramePr>
          <p:cNvPr id="18" name="表格 17">
            <a:extLst>
              <a:ext uri="{FF2B5EF4-FFF2-40B4-BE49-F238E27FC236}">
                <a16:creationId xmlns:a16="http://schemas.microsoft.com/office/drawing/2014/main" xmlns="" id="{D0C64228-CB06-41B3-8881-BC7570ED10D8}"/>
              </a:ext>
            </a:extLst>
          </p:cNvPr>
          <p:cNvGraphicFramePr>
            <a:graphicFrameLocks noGrp="1"/>
          </p:cNvGraphicFramePr>
          <p:nvPr>
            <p:extLst/>
          </p:nvPr>
        </p:nvGraphicFramePr>
        <p:xfrm>
          <a:off x="7578380" y="1157864"/>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12</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i="0" u="none" strike="noStrike" dirty="0">
                          <a:solidFill>
                            <a:srgbClr val="FF0000"/>
                          </a:solidFill>
                          <a:effectLst/>
                          <a:latin typeface="等线" panose="02010600030101010101" pitchFamily="2" charset="-122"/>
                          <a:ea typeface="等线" panose="02010600030101010101" pitchFamily="2" charset="-122"/>
                        </a:rPr>
                        <a:t>4</a:t>
                      </a:r>
                      <a:r>
                        <a:rPr lang="zh-CN" altLang="en-US" sz="1200" b="1" i="0" u="none" strike="noStrike" dirty="0">
                          <a:solidFill>
                            <a:srgbClr val="FF0000"/>
                          </a:solidFill>
                          <a:effectLst/>
                          <a:latin typeface="等线" panose="02010600030101010101" pitchFamily="2" charset="-122"/>
                          <a:ea typeface="等线"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9" name="矩形: 圆角 18">
            <a:extLst>
              <a:ext uri="{FF2B5EF4-FFF2-40B4-BE49-F238E27FC236}">
                <a16:creationId xmlns:a16="http://schemas.microsoft.com/office/drawing/2014/main" xmlns="" id="{5BC5766A-758C-4698-B184-7A502F976774}"/>
              </a:ext>
            </a:extLst>
          </p:cNvPr>
          <p:cNvSpPr/>
          <p:nvPr/>
        </p:nvSpPr>
        <p:spPr>
          <a:xfrm>
            <a:off x="7452720" y="822081"/>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84A7ECBF-DA6D-4967-B5E7-41CB247F547C}"/>
              </a:ext>
            </a:extLst>
          </p:cNvPr>
          <p:cNvSpPr txBox="1"/>
          <p:nvPr/>
        </p:nvSpPr>
        <p:spPr>
          <a:xfrm>
            <a:off x="7524328" y="863512"/>
            <a:ext cx="1584176" cy="307777"/>
          </a:xfrm>
          <a:prstGeom prst="rect">
            <a:avLst/>
          </a:prstGeom>
          <a:noFill/>
        </p:spPr>
        <p:txBody>
          <a:bodyPr wrap="square" rtlCol="0">
            <a:spAutoFit/>
          </a:bodyPr>
          <a:lstStyle/>
          <a:p>
            <a:r>
              <a:rPr lang="zh-CN" altLang="en-US" sz="1400" dirty="0"/>
              <a:t>样本统计</a:t>
            </a:r>
          </a:p>
        </p:txBody>
      </p:sp>
      <p:sp>
        <p:nvSpPr>
          <p:cNvPr id="21" name="箭头: 右 20">
            <a:extLst>
              <a:ext uri="{FF2B5EF4-FFF2-40B4-BE49-F238E27FC236}">
                <a16:creationId xmlns:a16="http://schemas.microsoft.com/office/drawing/2014/main" xmlns="" id="{3E0928B4-C16E-4A01-90E4-BDDCA5369407}"/>
              </a:ext>
            </a:extLst>
          </p:cNvPr>
          <p:cNvSpPr/>
          <p:nvPr/>
        </p:nvSpPr>
        <p:spPr>
          <a:xfrm>
            <a:off x="2196085" y="1529923"/>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箭头: 右 21">
            <a:extLst>
              <a:ext uri="{FF2B5EF4-FFF2-40B4-BE49-F238E27FC236}">
                <a16:creationId xmlns:a16="http://schemas.microsoft.com/office/drawing/2014/main" xmlns="" id="{C08626C7-5264-477A-AEFC-64004DA013F7}"/>
              </a:ext>
            </a:extLst>
          </p:cNvPr>
          <p:cNvSpPr/>
          <p:nvPr/>
        </p:nvSpPr>
        <p:spPr>
          <a:xfrm>
            <a:off x="7164483" y="153927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箭头: 右 22">
            <a:extLst>
              <a:ext uri="{FF2B5EF4-FFF2-40B4-BE49-F238E27FC236}">
                <a16:creationId xmlns:a16="http://schemas.microsoft.com/office/drawing/2014/main" xmlns="" id="{9E2704BA-3E30-4DBA-816A-F97F8D5B3C48}"/>
              </a:ext>
            </a:extLst>
          </p:cNvPr>
          <p:cNvSpPr/>
          <p:nvPr/>
        </p:nvSpPr>
        <p:spPr>
          <a:xfrm rot="5400000">
            <a:off x="8016382" y="266504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箭头: 右 23">
            <a:extLst>
              <a:ext uri="{FF2B5EF4-FFF2-40B4-BE49-F238E27FC236}">
                <a16:creationId xmlns:a16="http://schemas.microsoft.com/office/drawing/2014/main" xmlns="" id="{2237641D-F0F5-4114-B1D2-2A913F79E587}"/>
              </a:ext>
            </a:extLst>
          </p:cNvPr>
          <p:cNvSpPr/>
          <p:nvPr/>
        </p:nvSpPr>
        <p:spPr>
          <a:xfrm rot="10800000">
            <a:off x="5423291" y="3870621"/>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箭头: 右 24">
            <a:extLst>
              <a:ext uri="{FF2B5EF4-FFF2-40B4-BE49-F238E27FC236}">
                <a16:creationId xmlns:a16="http://schemas.microsoft.com/office/drawing/2014/main" xmlns="" id="{50598279-DD1D-4B09-AAD5-85D4304ECA8B}"/>
              </a:ext>
            </a:extLst>
          </p:cNvPr>
          <p:cNvSpPr/>
          <p:nvPr/>
        </p:nvSpPr>
        <p:spPr>
          <a:xfrm rot="5400000">
            <a:off x="2372907" y="528350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a16="http://schemas.microsoft.com/office/drawing/2014/main" xmlns="" id="{F47A7CA5-1B27-4E41-A2EE-058773FEECE8}"/>
              </a:ext>
            </a:extLst>
          </p:cNvPr>
          <p:cNvSpPr txBox="1"/>
          <p:nvPr/>
        </p:nvSpPr>
        <p:spPr>
          <a:xfrm>
            <a:off x="5414423" y="5574811"/>
            <a:ext cx="3339467"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结论</a:t>
            </a:r>
            <a:r>
              <a:rPr lang="en-US" altLang="zh-CN" sz="1400" b="1" dirty="0"/>
              <a:t>:</a:t>
            </a:r>
            <a:r>
              <a:rPr lang="zh-CN" altLang="en-US" sz="1400" b="1" dirty="0"/>
              <a:t>经过特征筛选之后，预测精度确实提高了。证明了方法的有效性。但提升幅度不明显，主要是因为样本少，未来的工作之一是计算更多的样本数据的数据。</a:t>
            </a:r>
            <a:endParaRPr lang="zh-CN" altLang="en-US" sz="1400" dirty="0"/>
          </a:p>
        </p:txBody>
      </p:sp>
      <p:sp>
        <p:nvSpPr>
          <p:cNvPr id="3" name="文本框 2">
            <a:extLst>
              <a:ext uri="{FF2B5EF4-FFF2-40B4-BE49-F238E27FC236}">
                <a16:creationId xmlns:a16="http://schemas.microsoft.com/office/drawing/2014/main" xmlns="" id="{1101F042-DCCD-45CD-BA74-7DA714DF4DCD}"/>
              </a:ext>
            </a:extLst>
          </p:cNvPr>
          <p:cNvSpPr txBox="1"/>
          <p:nvPr/>
        </p:nvSpPr>
        <p:spPr>
          <a:xfrm>
            <a:off x="96592" y="1166941"/>
            <a:ext cx="461665" cy="1444567"/>
          </a:xfrm>
          <a:prstGeom prst="rect">
            <a:avLst/>
          </a:prstGeom>
          <a:noFill/>
        </p:spPr>
        <p:txBody>
          <a:bodyPr vert="eaVert" wrap="square" rtlCol="0">
            <a:spAutoFit/>
          </a:bodyPr>
          <a:lstStyle/>
          <a:p>
            <a:r>
              <a:rPr lang="zh-CN" altLang="en-US" b="1" dirty="0"/>
              <a:t>工作回顾</a:t>
            </a:r>
          </a:p>
        </p:txBody>
      </p:sp>
      <p:sp>
        <p:nvSpPr>
          <p:cNvPr id="27" name="矩形 26">
            <a:extLst>
              <a:ext uri="{FF2B5EF4-FFF2-40B4-BE49-F238E27FC236}">
                <a16:creationId xmlns:a16="http://schemas.microsoft.com/office/drawing/2014/main" xmlns="" id="{6A55D0C2-BF3D-429B-A604-FD625AFFE972}"/>
              </a:ext>
            </a:extLst>
          </p:cNvPr>
          <p:cNvSpPr/>
          <p:nvPr/>
        </p:nvSpPr>
        <p:spPr>
          <a:xfrm>
            <a:off x="2608489" y="1213542"/>
            <a:ext cx="4572000" cy="1200329"/>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r>
              <a:rPr lang="zh-CN" altLang="en-US" b="1" dirty="0"/>
              <a:t>经过多层级特征分析方法过滤和筛选后，</a:t>
            </a:r>
            <a:r>
              <a:rPr lang="en-US" altLang="zh-CN" b="1" dirty="0">
                <a:solidFill>
                  <a:srgbClr val="FF0000"/>
                </a:solidFill>
              </a:rPr>
              <a:t>Al</a:t>
            </a:r>
            <a:r>
              <a:rPr lang="zh-CN" altLang="en-US" b="1" dirty="0">
                <a:solidFill>
                  <a:srgbClr val="FF0000"/>
                </a:solidFill>
              </a:rPr>
              <a:t>（铝）</a:t>
            </a:r>
            <a:r>
              <a:rPr lang="zh-CN" altLang="en-US" b="1" dirty="0"/>
              <a:t>、</a:t>
            </a:r>
            <a:r>
              <a:rPr lang="en-US" altLang="zh-CN" b="1" dirty="0">
                <a:solidFill>
                  <a:srgbClr val="FF0000"/>
                </a:solidFill>
              </a:rPr>
              <a:t>Y</a:t>
            </a:r>
            <a:r>
              <a:rPr lang="zh-CN" altLang="en-US" b="1" dirty="0">
                <a:solidFill>
                  <a:srgbClr val="FF0000"/>
                </a:solidFill>
              </a:rPr>
              <a:t>（</a:t>
            </a:r>
            <a:r>
              <a:rPr lang="zh-CN" altLang="en-US" dirty="0">
                <a:solidFill>
                  <a:srgbClr val="FF0000"/>
                </a:solidFill>
              </a:rPr>
              <a:t>钇</a:t>
            </a:r>
            <a:r>
              <a:rPr lang="zh-CN" altLang="en-US" b="1" dirty="0">
                <a:solidFill>
                  <a:srgbClr val="FF0000"/>
                </a:solidFill>
              </a:rPr>
              <a:t>）元素的质量分数</a:t>
            </a:r>
            <a:r>
              <a:rPr lang="zh-CN" altLang="en-US" b="1" dirty="0"/>
              <a:t>、</a:t>
            </a:r>
            <a:r>
              <a:rPr lang="zh-CN" altLang="en-US" b="1" dirty="0">
                <a:solidFill>
                  <a:srgbClr val="FF0000"/>
                </a:solidFill>
              </a:rPr>
              <a:t>二阶段时效处理温度、二阶段时效处理时间</a:t>
            </a:r>
            <a:r>
              <a:rPr lang="zh-CN" altLang="en-US" b="1" dirty="0"/>
              <a:t>四个属性被筛除。</a:t>
            </a:r>
          </a:p>
        </p:txBody>
      </p:sp>
    </p:spTree>
    <p:extLst>
      <p:ext uri="{BB962C8B-B14F-4D97-AF65-F5344CB8AC3E}">
        <p14:creationId xmlns:p14="http://schemas.microsoft.com/office/powerpoint/2010/main" val="13952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21506983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0245867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nvPr>
        </p:nvGraphicFramePr>
        <p:xfrm>
          <a:off x="179512" y="436510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152410">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a16="http://schemas.microsoft.com/office/drawing/2014/main" xmlns=""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nvPr>
        </p:nvGraphicFramePr>
        <p:xfrm>
          <a:off x="154798" y="737984"/>
          <a:ext cx="8496944" cy="3627120"/>
        </p:xfrm>
        <a:graphic>
          <a:graphicData uri="http://schemas.openxmlformats.org/drawingml/2006/table">
            <a:tbl>
              <a:tblPr firstRow="1" bandRow="1">
                <a:tableStyleId>{7DF18680-E054-41AD-8BC1-D1AEF772440D}</a:tableStyleId>
              </a:tblPr>
              <a:tblGrid>
                <a:gridCol w="2232248">
                  <a:extLst>
                    <a:ext uri="{9D8B030D-6E8A-4147-A177-3AD203B41FA5}">
                      <a16:colId xmlns:a16="http://schemas.microsoft.com/office/drawing/2014/main" xmlns="" val="20000"/>
                    </a:ext>
                  </a:extLst>
                </a:gridCol>
                <a:gridCol w="1800200">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334868">
                <a:tc>
                  <a:txBody>
                    <a:bodyPr/>
                    <a:lstStyle/>
                    <a:p>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a16="http://schemas.microsoft.com/office/drawing/2014/main" xmlns=""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290346">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xmlns="" val="10008"/>
                  </a:ext>
                </a:extLst>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295990">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295990">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xmlns="" val="10009"/>
                  </a:ext>
                </a:extLst>
              </a:tr>
              <a:tr h="295990">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400" dirty="0">
                <a:solidFill>
                  <a:srgbClr val="FF0000"/>
                </a:solidFill>
              </a:rPr>
              <a:t>平台首页</a:t>
            </a:r>
            <a:endParaRPr lang="zh-CN" altLang="en-US" sz="2300"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4" y="1196752"/>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07504" y="1801272"/>
            <a:ext cx="8935096" cy="4675550"/>
          </a:xfrm>
          <a:prstGeom prst="rect">
            <a:avLst/>
          </a:prstGeom>
          <a:noFill/>
          <a:ln w="28575">
            <a:solidFill>
              <a:schemeClr val="accent5">
                <a:lumMod val="60000"/>
                <a:lumOff val="40000"/>
              </a:schemeClr>
            </a:solidFill>
            <a:prstDash val="sysDash"/>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用户画像构建</a:t>
            </a:r>
          </a:p>
        </p:txBody>
      </p:sp>
      <p:sp>
        <p:nvSpPr>
          <p:cNvPr id="3" name="文本框 2"/>
          <p:cNvSpPr txBox="1"/>
          <p:nvPr/>
        </p:nvSpPr>
        <p:spPr>
          <a:xfrm>
            <a:off x="236936" y="908720"/>
            <a:ext cx="8805664" cy="892552"/>
          </a:xfrm>
          <a:prstGeom prst="rect">
            <a:avLst/>
          </a:prstGeom>
          <a:noFill/>
        </p:spPr>
        <p:txBody>
          <a:bodyPr wrap="square" rtlCol="0">
            <a:spAutoFit/>
          </a:bodyPr>
          <a:lstStyle/>
          <a:p>
            <a:r>
              <a:rPr lang="zh-CN" altLang="en-US" b="1" dirty="0">
                <a:solidFill>
                  <a:srgbClr val="FF0000"/>
                </a:solidFill>
              </a:rPr>
              <a:t>用户模型定义：</a:t>
            </a:r>
            <a:endParaRPr lang="en-US" altLang="zh-CN" b="1" dirty="0">
              <a:solidFill>
                <a:srgbClr val="FF0000"/>
              </a:solidFill>
            </a:endParaRPr>
          </a:p>
          <a:p>
            <a:r>
              <a:rPr lang="en-US" altLang="zh-CN" b="1" dirty="0">
                <a:solidFill>
                  <a:srgbClr val="FF0000"/>
                </a:solidFill>
              </a:rPr>
              <a:t>          </a:t>
            </a:r>
            <a:r>
              <a:rPr lang="en-US" altLang="zh-CN" dirty="0"/>
              <a:t>User_model = U{&lt;</a:t>
            </a:r>
            <a:r>
              <a:rPr lang="zh-CN" altLang="en-US" sz="1600" b="1" dirty="0">
                <a:solidFill>
                  <a:srgbClr val="FF0000"/>
                </a:solidFill>
              </a:rPr>
              <a:t>用户基本信息</a:t>
            </a:r>
            <a:r>
              <a:rPr lang="en-US" altLang="zh-CN" sz="1400" dirty="0"/>
              <a:t>(</a:t>
            </a:r>
            <a:r>
              <a:rPr lang="zh-CN" altLang="en-US" sz="1400" dirty="0"/>
              <a:t>姓名，职位，所在单位，联系方式</a:t>
            </a:r>
            <a:r>
              <a:rPr lang="en-US" altLang="zh-CN" sz="1400" dirty="0"/>
              <a:t>...)&gt;</a:t>
            </a:r>
            <a:r>
              <a:rPr lang="zh-CN" altLang="en-US" dirty="0"/>
              <a:t>，</a:t>
            </a:r>
            <a:r>
              <a:rPr lang="en-US" altLang="zh-CN" dirty="0"/>
              <a:t>&lt;</a:t>
            </a:r>
            <a:r>
              <a:rPr lang="zh-CN" altLang="en-US" sz="1600" b="1" dirty="0">
                <a:solidFill>
                  <a:srgbClr val="FF0000"/>
                </a:solidFill>
              </a:rPr>
              <a:t>用户行为偏好</a:t>
            </a:r>
            <a:r>
              <a:rPr lang="en-US" altLang="zh-CN" sz="1600" dirty="0"/>
              <a:t>(</a:t>
            </a:r>
            <a:r>
              <a:rPr lang="zh-CN" altLang="en-US" sz="1400" dirty="0"/>
              <a:t>时间偏好，作者偏好，文献偏好，机构偏好</a:t>
            </a:r>
            <a:r>
              <a:rPr lang="en-US" altLang="zh-CN" sz="1600" dirty="0"/>
              <a:t>)&gt;</a:t>
            </a:r>
            <a:r>
              <a:rPr lang="zh-CN" altLang="en-US" sz="1600" dirty="0"/>
              <a:t>，</a:t>
            </a:r>
            <a:r>
              <a:rPr lang="en-US" altLang="zh-CN" sz="1600" dirty="0"/>
              <a:t>&lt;</a:t>
            </a:r>
            <a:r>
              <a:rPr lang="zh-CN" altLang="en-US" sz="1600" b="1" dirty="0">
                <a:solidFill>
                  <a:srgbClr val="FF0000"/>
                </a:solidFill>
              </a:rPr>
              <a:t>用户等级</a:t>
            </a:r>
            <a:r>
              <a:rPr lang="en-US" altLang="zh-CN" sz="1400" dirty="0"/>
              <a:t>(</a:t>
            </a:r>
            <a:r>
              <a:rPr lang="zh-CN" altLang="en-US" sz="1400" dirty="0"/>
              <a:t>计算机等级、材料等级</a:t>
            </a:r>
            <a:r>
              <a:rPr lang="en-US" altLang="zh-CN" sz="1400" dirty="0"/>
              <a:t>)</a:t>
            </a:r>
            <a:r>
              <a:rPr lang="en-US" altLang="zh-CN" sz="1600" dirty="0"/>
              <a:t>&gt;</a:t>
            </a:r>
            <a:r>
              <a:rPr lang="zh-CN" altLang="en-US" sz="1600" dirty="0"/>
              <a:t>，</a:t>
            </a:r>
            <a:r>
              <a:rPr lang="en-US" altLang="zh-CN" sz="1600" dirty="0"/>
              <a:t>...}</a:t>
            </a:r>
            <a:endParaRPr lang="zh-CN" altLang="en-US" sz="1600" dirty="0"/>
          </a:p>
        </p:txBody>
      </p:sp>
      <p:pic>
        <p:nvPicPr>
          <p:cNvPr id="22" name="图片 21"/>
          <p:cNvPicPr>
            <a:picLocks noChangeAspect="1"/>
          </p:cNvPicPr>
          <p:nvPr/>
        </p:nvPicPr>
        <p:blipFill>
          <a:blip r:embed="rId2"/>
          <a:stretch>
            <a:fillRect/>
          </a:stretch>
        </p:blipFill>
        <p:spPr>
          <a:xfrm>
            <a:off x="236936" y="1953359"/>
            <a:ext cx="8646081" cy="4109254"/>
          </a:xfrm>
          <a:prstGeom prst="rect">
            <a:avLst/>
          </a:prstGeom>
        </p:spPr>
      </p:pic>
      <p:sp>
        <p:nvSpPr>
          <p:cNvPr id="23" name="文本框 22"/>
          <p:cNvSpPr txBox="1"/>
          <p:nvPr/>
        </p:nvSpPr>
        <p:spPr>
          <a:xfrm>
            <a:off x="2659548" y="6138268"/>
            <a:ext cx="3960440" cy="338554"/>
          </a:xfrm>
          <a:prstGeom prst="rect">
            <a:avLst/>
          </a:prstGeom>
          <a:noFill/>
        </p:spPr>
        <p:txBody>
          <a:bodyPr wrap="square" rtlCol="0">
            <a:spAutoFit/>
          </a:bodyPr>
          <a:lstStyle/>
          <a:p>
            <a:pPr algn="ctr"/>
            <a:r>
              <a:rPr lang="zh-CN" altLang="en-US" sz="1600" b="1" dirty="0"/>
              <a:t>用户模型信息</a:t>
            </a:r>
          </a:p>
        </p:txBody>
      </p:sp>
    </p:spTree>
    <p:extLst>
      <p:ext uri="{BB962C8B-B14F-4D97-AF65-F5344CB8AC3E}">
        <p14:creationId xmlns:p14="http://schemas.microsoft.com/office/powerpoint/2010/main" val="1638609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7886" y="908720"/>
            <a:ext cx="8979297" cy="5760640"/>
          </a:xfrm>
          <a:prstGeom prst="rect">
            <a:avLst/>
          </a:prstGeom>
          <a:noFill/>
          <a:ln w="28575">
            <a:solidFill>
              <a:schemeClr val="accent5">
                <a:lumMod val="75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个性化搜索功能展示</a:t>
            </a:r>
          </a:p>
        </p:txBody>
      </p:sp>
      <p:sp>
        <p:nvSpPr>
          <p:cNvPr id="8" name="文本框 7"/>
          <p:cNvSpPr txBox="1"/>
          <p:nvPr/>
        </p:nvSpPr>
        <p:spPr>
          <a:xfrm>
            <a:off x="77887" y="1196752"/>
            <a:ext cx="461665" cy="1224136"/>
          </a:xfrm>
          <a:prstGeom prst="rect">
            <a:avLst/>
          </a:prstGeom>
          <a:noFill/>
        </p:spPr>
        <p:txBody>
          <a:bodyPr vert="eaVert" wrap="square" rtlCol="0">
            <a:spAutoFit/>
          </a:bodyPr>
          <a:lstStyle/>
          <a:p>
            <a:pPr algn="ctr"/>
            <a:r>
              <a:rPr lang="zh-CN" altLang="en-US" b="1" dirty="0">
                <a:solidFill>
                  <a:srgbClr val="FF0000"/>
                </a:solidFill>
              </a:rPr>
              <a:t>不同用户</a:t>
            </a:r>
          </a:p>
        </p:txBody>
      </p:sp>
      <p:sp>
        <p:nvSpPr>
          <p:cNvPr id="10" name="文本框 9"/>
          <p:cNvSpPr txBox="1"/>
          <p:nvPr/>
        </p:nvSpPr>
        <p:spPr>
          <a:xfrm>
            <a:off x="77887" y="3717032"/>
            <a:ext cx="461665" cy="1368152"/>
          </a:xfrm>
          <a:prstGeom prst="rect">
            <a:avLst/>
          </a:prstGeom>
          <a:noFill/>
        </p:spPr>
        <p:txBody>
          <a:bodyPr vert="eaVert" wrap="square" rtlCol="0">
            <a:spAutoFit/>
          </a:bodyPr>
          <a:lstStyle/>
          <a:p>
            <a:pPr algn="ctr"/>
            <a:r>
              <a:rPr lang="zh-CN" altLang="en-US" b="1" dirty="0">
                <a:solidFill>
                  <a:srgbClr val="FF0000"/>
                </a:solidFill>
              </a:rPr>
              <a:t>搜索关键字</a:t>
            </a:r>
          </a:p>
        </p:txBody>
      </p:sp>
      <p:cxnSp>
        <p:nvCxnSpPr>
          <p:cNvPr id="12" name="直接连接符 11"/>
          <p:cNvCxnSpPr/>
          <p:nvPr/>
        </p:nvCxnSpPr>
        <p:spPr>
          <a:xfrm>
            <a:off x="77887" y="328498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 name="图片 12"/>
          <p:cNvPicPr>
            <a:picLocks noChangeAspect="1"/>
          </p:cNvPicPr>
          <p:nvPr/>
        </p:nvPicPr>
        <p:blipFill>
          <a:blip r:embed="rId3"/>
          <a:stretch>
            <a:fillRect/>
          </a:stretch>
        </p:blipFill>
        <p:spPr>
          <a:xfrm>
            <a:off x="1013843" y="3315621"/>
            <a:ext cx="6972300" cy="2038350"/>
          </a:xfrm>
          <a:prstGeom prst="rect">
            <a:avLst/>
          </a:prstGeom>
        </p:spPr>
      </p:pic>
      <p:cxnSp>
        <p:nvCxnSpPr>
          <p:cNvPr id="17" name="直接连接符 16"/>
          <p:cNvCxnSpPr/>
          <p:nvPr/>
        </p:nvCxnSpPr>
        <p:spPr>
          <a:xfrm>
            <a:off x="77887" y="544522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5" name="文本框 24"/>
          <p:cNvSpPr txBox="1"/>
          <p:nvPr/>
        </p:nvSpPr>
        <p:spPr>
          <a:xfrm>
            <a:off x="33318" y="5390742"/>
            <a:ext cx="461665" cy="1368152"/>
          </a:xfrm>
          <a:prstGeom prst="rect">
            <a:avLst/>
          </a:prstGeom>
          <a:noFill/>
        </p:spPr>
        <p:txBody>
          <a:bodyPr vert="eaVert" wrap="square" rtlCol="0">
            <a:spAutoFit/>
          </a:bodyPr>
          <a:lstStyle/>
          <a:p>
            <a:pPr algn="ctr"/>
            <a:r>
              <a:rPr lang="zh-CN" altLang="en-US" b="1" dirty="0">
                <a:solidFill>
                  <a:srgbClr val="FF0000"/>
                </a:solidFill>
              </a:rPr>
              <a:t>结果列表</a:t>
            </a:r>
          </a:p>
        </p:txBody>
      </p:sp>
      <p:sp>
        <p:nvSpPr>
          <p:cNvPr id="26" name="文本框 25"/>
          <p:cNvSpPr txBox="1"/>
          <p:nvPr/>
        </p:nvSpPr>
        <p:spPr>
          <a:xfrm>
            <a:off x="1979191" y="3586036"/>
            <a:ext cx="2592288" cy="369332"/>
          </a:xfrm>
          <a:prstGeom prst="rect">
            <a:avLst/>
          </a:prstGeom>
          <a:noFill/>
        </p:spPr>
        <p:txBody>
          <a:bodyPr wrap="square" rtlCol="0">
            <a:spAutoFit/>
          </a:bodyPr>
          <a:lstStyle/>
          <a:p>
            <a:r>
              <a:rPr lang="zh-CN" altLang="en-US" b="1" dirty="0">
                <a:solidFill>
                  <a:srgbClr val="FF0000"/>
                </a:solidFill>
              </a:rPr>
              <a:t>搜索关键字都为</a:t>
            </a:r>
            <a:r>
              <a:rPr lang="en-US" altLang="zh-CN" b="1" dirty="0">
                <a:solidFill>
                  <a:srgbClr val="FF0000"/>
                </a:solidFill>
              </a:rPr>
              <a:t>alloying</a:t>
            </a:r>
            <a:endParaRPr lang="zh-CN" altLang="en-US" b="1" dirty="0">
              <a:solidFill>
                <a:srgbClr val="FF0000"/>
              </a:solidFill>
            </a:endParaRPr>
          </a:p>
        </p:txBody>
      </p:sp>
      <p:cxnSp>
        <p:nvCxnSpPr>
          <p:cNvPr id="27" name="直接连接符 26"/>
          <p:cNvCxnSpPr>
            <a:stCxn id="9" idx="0"/>
          </p:cNvCxnSpPr>
          <p:nvPr/>
        </p:nvCxnSpPr>
        <p:spPr>
          <a:xfrm flipH="1">
            <a:off x="4558501" y="908720"/>
            <a:ext cx="9034" cy="2376264"/>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4" name="图片 3"/>
          <p:cNvPicPr>
            <a:picLocks noChangeAspect="1"/>
          </p:cNvPicPr>
          <p:nvPr/>
        </p:nvPicPr>
        <p:blipFill>
          <a:blip r:embed="rId4"/>
          <a:stretch>
            <a:fillRect/>
          </a:stretch>
        </p:blipFill>
        <p:spPr>
          <a:xfrm>
            <a:off x="4654964" y="980640"/>
            <a:ext cx="4273997" cy="2198203"/>
          </a:xfrm>
          <a:prstGeom prst="rect">
            <a:avLst/>
          </a:prstGeom>
        </p:spPr>
      </p:pic>
      <p:pic>
        <p:nvPicPr>
          <p:cNvPr id="5" name="图片 4"/>
          <p:cNvPicPr>
            <a:picLocks noChangeAspect="1"/>
          </p:cNvPicPr>
          <p:nvPr/>
        </p:nvPicPr>
        <p:blipFill>
          <a:blip r:embed="rId5"/>
          <a:stretch>
            <a:fillRect/>
          </a:stretch>
        </p:blipFill>
        <p:spPr>
          <a:xfrm>
            <a:off x="251520" y="948064"/>
            <a:ext cx="4263676" cy="2192895"/>
          </a:xfrm>
          <a:prstGeom prst="rect">
            <a:avLst/>
          </a:prstGeom>
        </p:spPr>
      </p:pic>
      <p:grpSp>
        <p:nvGrpSpPr>
          <p:cNvPr id="7" name="组合 6"/>
          <p:cNvGrpSpPr/>
          <p:nvPr/>
        </p:nvGrpSpPr>
        <p:grpSpPr>
          <a:xfrm>
            <a:off x="494983" y="5506058"/>
            <a:ext cx="5393408" cy="1064693"/>
            <a:chOff x="-5941169" y="4599879"/>
            <a:chExt cx="5393408" cy="1064693"/>
          </a:xfrm>
        </p:grpSpPr>
        <p:pic>
          <p:nvPicPr>
            <p:cNvPr id="19" name="图片 18"/>
            <p:cNvPicPr>
              <a:picLocks noChangeAspect="1"/>
            </p:cNvPicPr>
            <p:nvPr/>
          </p:nvPicPr>
          <p:blipFill>
            <a:blip r:embed="rId6"/>
            <a:stretch>
              <a:fillRect/>
            </a:stretch>
          </p:blipFill>
          <p:spPr>
            <a:xfrm>
              <a:off x="-5941168" y="4599879"/>
              <a:ext cx="5393407" cy="1064693"/>
            </a:xfrm>
            <a:prstGeom prst="rect">
              <a:avLst/>
            </a:prstGeom>
          </p:spPr>
        </p:pic>
        <p:sp>
          <p:nvSpPr>
            <p:cNvPr id="3" name="文本框 2"/>
            <p:cNvSpPr txBox="1"/>
            <p:nvPr/>
          </p:nvSpPr>
          <p:spPr>
            <a:xfrm>
              <a:off x="-5941169" y="4618024"/>
              <a:ext cx="5315962" cy="605581"/>
            </a:xfrm>
            <a:prstGeom prst="rect">
              <a:avLst/>
            </a:prstGeom>
            <a:noFill/>
            <a:ln w="19050">
              <a:solidFill>
                <a:srgbClr val="FF0000"/>
              </a:solidFill>
            </a:ln>
          </p:spPr>
          <p:txBody>
            <a:bodyPr wrap="square" rtlCol="0">
              <a:spAutoFit/>
            </a:bodyPr>
            <a:lstStyle/>
            <a:p>
              <a:endParaRPr lang="zh-CN" altLang="en-US" dirty="0"/>
            </a:p>
          </p:txBody>
        </p:sp>
      </p:grpSp>
      <p:grpSp>
        <p:nvGrpSpPr>
          <p:cNvPr id="11" name="组合 10"/>
          <p:cNvGrpSpPr/>
          <p:nvPr/>
        </p:nvGrpSpPr>
        <p:grpSpPr>
          <a:xfrm>
            <a:off x="2898937" y="5506058"/>
            <a:ext cx="5915026" cy="1123949"/>
            <a:chOff x="-5846956" y="2130399"/>
            <a:chExt cx="5915026" cy="1123949"/>
          </a:xfrm>
        </p:grpSpPr>
        <p:pic>
          <p:nvPicPr>
            <p:cNvPr id="20" name="图片 19"/>
            <p:cNvPicPr>
              <a:picLocks noChangeAspect="1"/>
            </p:cNvPicPr>
            <p:nvPr/>
          </p:nvPicPr>
          <p:blipFill>
            <a:blip r:embed="rId7"/>
            <a:stretch>
              <a:fillRect/>
            </a:stretch>
          </p:blipFill>
          <p:spPr>
            <a:xfrm>
              <a:off x="-5846955" y="2130399"/>
              <a:ext cx="5915025" cy="1123949"/>
            </a:xfrm>
            <a:prstGeom prst="rect">
              <a:avLst/>
            </a:prstGeom>
          </p:spPr>
        </p:pic>
        <p:sp>
          <p:nvSpPr>
            <p:cNvPr id="6" name="文本框 5"/>
            <p:cNvSpPr txBox="1"/>
            <p:nvPr/>
          </p:nvSpPr>
          <p:spPr>
            <a:xfrm>
              <a:off x="-5846956" y="2130399"/>
              <a:ext cx="5705511" cy="623726"/>
            </a:xfrm>
            <a:prstGeom prst="rect">
              <a:avLst/>
            </a:prstGeom>
            <a:noFill/>
            <a:ln w="28575">
              <a:solidFill>
                <a:srgbClr val="FFFF00"/>
              </a:solidFill>
            </a:ln>
          </p:spPr>
          <p:txBody>
            <a:bodyPr wrap="square" rtlCol="0">
              <a:spAutoFit/>
            </a:bodyPr>
            <a:lstStyle/>
            <a:p>
              <a:endParaRPr lang="zh-CN" altLang="en-US" dirty="0"/>
            </a:p>
          </p:txBody>
        </p:sp>
      </p:grpSp>
      <p:sp>
        <p:nvSpPr>
          <p:cNvPr id="14" name="文本框 13"/>
          <p:cNvSpPr txBox="1"/>
          <p:nvPr/>
        </p:nvSpPr>
        <p:spPr>
          <a:xfrm>
            <a:off x="2125660" y="5628669"/>
            <a:ext cx="3384897" cy="369332"/>
          </a:xfrm>
          <a:prstGeom prst="rect">
            <a:avLst/>
          </a:prstGeom>
          <a:solidFill>
            <a:schemeClr val="tx2">
              <a:lumMod val="40000"/>
              <a:lumOff val="60000"/>
            </a:schemeClr>
          </a:solidFill>
        </p:spPr>
        <p:txBody>
          <a:bodyPr wrap="square" rtlCol="0">
            <a:spAutoFit/>
          </a:bodyPr>
          <a:lstStyle/>
          <a:p>
            <a:r>
              <a:rPr lang="zh-CN" altLang="en-US" dirty="0" smtClean="0"/>
              <a:t>推荐的文献列表优先顺序不同</a:t>
            </a:r>
            <a:endParaRPr lang="zh-CN" altLang="en-US" dirty="0"/>
          </a:p>
        </p:txBody>
      </p:sp>
    </p:spTree>
    <p:extLst>
      <p:ext uri="{BB962C8B-B14F-4D97-AF65-F5344CB8AC3E}">
        <p14:creationId xmlns:p14="http://schemas.microsoft.com/office/powerpoint/2010/main" val="29370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17774834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544349" y="4499829"/>
            <a:ext cx="6192688" cy="1477328"/>
          </a:xfrm>
          <a:prstGeom prst="rect">
            <a:avLst/>
          </a:prstGeom>
          <a:noFill/>
        </p:spPr>
        <p:txBody>
          <a:bodyPr wrap="square" rtlCol="0">
            <a:spAutoFit/>
          </a:bodyPr>
          <a:lstStyle/>
          <a:p>
            <a:r>
              <a:rPr lang="zh-CN" altLang="en-US" dirty="0"/>
              <a:t>（</a:t>
            </a:r>
            <a:r>
              <a:rPr lang="en-US" altLang="zh-CN" dirty="0"/>
              <a:t>1</a:t>
            </a:r>
            <a:r>
              <a:rPr lang="zh-CN" altLang="en-US" dirty="0"/>
              <a:t>）能够上传</a:t>
            </a:r>
            <a:r>
              <a:rPr lang="zh-CN" altLang="en-US" dirty="0">
                <a:solidFill>
                  <a:srgbClr val="FF0000"/>
                </a:solidFill>
              </a:rPr>
              <a:t>多类型数据</a:t>
            </a:r>
            <a:r>
              <a:rPr lang="zh-CN" altLang="en-US" dirty="0"/>
              <a:t>，包括文献、表格数据、计算方法等</a:t>
            </a:r>
            <a:endParaRPr lang="en-US" altLang="zh-CN" dirty="0"/>
          </a:p>
          <a:p>
            <a:r>
              <a:rPr lang="zh-CN" altLang="en-US" dirty="0"/>
              <a:t>（</a:t>
            </a:r>
            <a:r>
              <a:rPr lang="en-US" altLang="zh-CN" dirty="0"/>
              <a:t>2</a:t>
            </a:r>
            <a:r>
              <a:rPr lang="zh-CN" altLang="en-US" dirty="0"/>
              <a:t>）上传的数据与数据之间存在</a:t>
            </a:r>
            <a:r>
              <a:rPr lang="zh-CN" altLang="en-US" dirty="0">
                <a:solidFill>
                  <a:srgbClr val="FF0000"/>
                </a:solidFill>
              </a:rPr>
              <a:t>关联关系</a:t>
            </a:r>
            <a:r>
              <a:rPr lang="zh-CN" altLang="en-US" dirty="0"/>
              <a:t>，数据能够</a:t>
            </a:r>
            <a:r>
              <a:rPr lang="zh-CN" altLang="en-US" dirty="0">
                <a:solidFill>
                  <a:srgbClr val="FF0000"/>
                </a:solidFill>
              </a:rPr>
              <a:t>溯源</a:t>
            </a:r>
            <a:r>
              <a:rPr lang="zh-CN" altLang="en-US" dirty="0"/>
              <a:t>。</a:t>
            </a:r>
            <a:endParaRPr lang="en-US" altLang="zh-CN" dirty="0"/>
          </a:p>
          <a:p>
            <a:r>
              <a:rPr lang="zh-CN" altLang="en-US" dirty="0"/>
              <a:t>（</a:t>
            </a:r>
            <a:r>
              <a:rPr lang="en-US" altLang="zh-CN" dirty="0"/>
              <a:t>3</a:t>
            </a:r>
            <a:r>
              <a:rPr lang="zh-CN" altLang="en-US" dirty="0"/>
              <a:t>）数据上传后能够对</a:t>
            </a:r>
            <a:r>
              <a:rPr lang="zh-CN" altLang="en-US" dirty="0">
                <a:solidFill>
                  <a:srgbClr val="FF0000"/>
                </a:solidFill>
              </a:rPr>
              <a:t>数据进行质量检查</a:t>
            </a:r>
            <a:r>
              <a:rPr lang="zh-CN" altLang="en-US" dirty="0"/>
              <a:t>并可以提醒用户进行修正。</a:t>
            </a:r>
          </a:p>
        </p:txBody>
      </p:sp>
      <p:sp>
        <p:nvSpPr>
          <p:cNvPr id="6" name="圆角矩形 5"/>
          <p:cNvSpPr/>
          <p:nvPr/>
        </p:nvSpPr>
        <p:spPr>
          <a:xfrm>
            <a:off x="1475656"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28693" y="986230"/>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79782" y="382320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43</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43</a:t>
            </a:fld>
            <a:endParaRPr lang="zh-CN" altLang="en-US" dirty="0"/>
          </a:p>
        </p:txBody>
      </p:sp>
    </p:spTree>
    <p:extLst>
      <p:ext uri="{BB962C8B-B14F-4D97-AF65-F5344CB8AC3E}">
        <p14:creationId xmlns:p14="http://schemas.microsoft.com/office/powerpoint/2010/main" val="25351020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en-US" altLang="zh-CN" sz="2000" dirty="0">
                <a:solidFill>
                  <a:srgbClr val="FF0000"/>
                </a:solidFill>
              </a:rPr>
              <a:t/>
            </a:r>
            <a:br>
              <a:rPr lang="en-US" altLang="zh-CN" sz="2000" dirty="0">
                <a:solidFill>
                  <a:srgbClr val="FF0000"/>
                </a:solidFill>
              </a:rPr>
            </a:br>
            <a:r>
              <a:rPr lang="zh-CN" altLang="en-US" sz="2000" dirty="0" smtClean="0">
                <a:solidFill>
                  <a:srgbClr val="FF0000"/>
                </a:solidFill>
              </a:rPr>
              <a:t>半自动化（模板）流水线</a:t>
            </a:r>
            <a:endParaRPr lang="zh-CN" altLang="en-US" sz="2000" dirty="0">
              <a:solidFill>
                <a:srgbClr val="FF0000"/>
              </a:solidFill>
            </a:endParaRP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44</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en-US" altLang="zh-CN" sz="2000" dirty="0">
                <a:solidFill>
                  <a:srgbClr val="FF0000"/>
                </a:solidFill>
              </a:rPr>
              <a:t/>
            </a:r>
            <a:br>
              <a:rPr lang="en-US" altLang="zh-CN" sz="2000" dirty="0">
                <a:solidFill>
                  <a:srgbClr val="FF0000"/>
                </a:solidFill>
              </a:rPr>
            </a:b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0645922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xmlns=""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xmlns=""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xmlns=""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xmlns=""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xmlns=""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xmlns=""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xmlns=""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xmlns=""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xmlns=""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xmlns=""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xmlns=""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xmlns=""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xmlns=""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xmlns=""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xmlns=""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xmlns="" id="{50CA9CA5-6FF2-4942-A2A9-B35ECBEFF403}"/>
              </a:ext>
            </a:extLst>
          </p:cNvPr>
          <p:cNvGrpSpPr/>
          <p:nvPr/>
        </p:nvGrpSpPr>
        <p:grpSpPr>
          <a:xfrm>
            <a:off x="178079" y="745435"/>
            <a:ext cx="8787842" cy="5724608"/>
            <a:chOff x="178079" y="745435"/>
            <a:chExt cx="8787842" cy="5724608"/>
          </a:xfrm>
        </p:grpSpPr>
        <p:grpSp>
          <p:nvGrpSpPr>
            <p:cNvPr id="44" name="组合 43">
              <a:extLst>
                <a:ext uri="{FF2B5EF4-FFF2-40B4-BE49-F238E27FC236}">
                  <a16:creationId xmlns:a16="http://schemas.microsoft.com/office/drawing/2014/main" xmlns=""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xmlns=""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xmlns=""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xmlns=""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xmlns=""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xmlns=""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xmlns=""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xmlns=""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xmlns=""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xmlns=""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xmlns=""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xmlns=""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xmlns=""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xmlns=""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xmlns=""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xmlns=""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xmlns=""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xmlns=""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xmlns=""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xmlns=""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xmlns=""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xmlns=""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xmlns=""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xmlns="" val="174704882"/>
                    </a:ext>
                  </a:extLst>
                </a:gridCol>
                <a:gridCol w="759829">
                  <a:extLst>
                    <a:ext uri="{9D8B030D-6E8A-4147-A177-3AD203B41FA5}">
                      <a16:colId xmlns:a16="http://schemas.microsoft.com/office/drawing/2014/main" xmlns="" val="2945508070"/>
                    </a:ext>
                  </a:extLst>
                </a:gridCol>
                <a:gridCol w="759829">
                  <a:extLst>
                    <a:ext uri="{9D8B030D-6E8A-4147-A177-3AD203B41FA5}">
                      <a16:colId xmlns:a16="http://schemas.microsoft.com/office/drawing/2014/main" xmlns="" val="2795111710"/>
                    </a:ext>
                  </a:extLst>
                </a:gridCol>
                <a:gridCol w="759829">
                  <a:extLst>
                    <a:ext uri="{9D8B030D-6E8A-4147-A177-3AD203B41FA5}">
                      <a16:colId xmlns:a16="http://schemas.microsoft.com/office/drawing/2014/main" xmlns="" val="2443541619"/>
                    </a:ext>
                  </a:extLst>
                </a:gridCol>
                <a:gridCol w="759829">
                  <a:extLst>
                    <a:ext uri="{9D8B030D-6E8A-4147-A177-3AD203B41FA5}">
                      <a16:colId xmlns:a16="http://schemas.microsoft.com/office/drawing/2014/main" xmlns=""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792457489"/>
                  </a:ext>
                </a:extLst>
              </a:tr>
            </a:tbl>
          </a:graphicData>
        </a:graphic>
      </p:graphicFrame>
      <p:graphicFrame>
        <p:nvGraphicFramePr>
          <p:cNvPr id="13" name="表格 12">
            <a:extLst>
              <a:ext uri="{FF2B5EF4-FFF2-40B4-BE49-F238E27FC236}">
                <a16:creationId xmlns:a16="http://schemas.microsoft.com/office/drawing/2014/main" xmlns=""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xmlns="" val="2163569792"/>
                    </a:ext>
                  </a:extLst>
                </a:gridCol>
                <a:gridCol w="796443">
                  <a:extLst>
                    <a:ext uri="{9D8B030D-6E8A-4147-A177-3AD203B41FA5}">
                      <a16:colId xmlns:a16="http://schemas.microsoft.com/office/drawing/2014/main" xmlns="" val="3690071029"/>
                    </a:ext>
                  </a:extLst>
                </a:gridCol>
                <a:gridCol w="962368">
                  <a:extLst>
                    <a:ext uri="{9D8B030D-6E8A-4147-A177-3AD203B41FA5}">
                      <a16:colId xmlns:a16="http://schemas.microsoft.com/office/drawing/2014/main" xmlns="" val="2699605780"/>
                    </a:ext>
                  </a:extLst>
                </a:gridCol>
                <a:gridCol w="862813">
                  <a:extLst>
                    <a:ext uri="{9D8B030D-6E8A-4147-A177-3AD203B41FA5}">
                      <a16:colId xmlns:a16="http://schemas.microsoft.com/office/drawing/2014/main" xmlns=""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1405925321"/>
                  </a:ext>
                </a:extLst>
              </a:tr>
            </a:tbl>
          </a:graphicData>
        </a:graphic>
      </p:graphicFrame>
      <p:sp>
        <p:nvSpPr>
          <p:cNvPr id="18" name="矩形 17">
            <a:extLst>
              <a:ext uri="{FF2B5EF4-FFF2-40B4-BE49-F238E27FC236}">
                <a16:creationId xmlns:a16="http://schemas.microsoft.com/office/drawing/2014/main" xmlns=""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95075156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421822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637611" y="737333"/>
            <a:ext cx="4440841" cy="2911976"/>
          </a:xfrm>
          <a:prstGeom prst="rect">
            <a:avLst/>
          </a:prstGeom>
        </p:spPr>
      </p:pic>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4"/>
          <a:stretch>
            <a:fillRect/>
          </a:stretch>
        </p:blipFill>
        <p:spPr>
          <a:xfrm>
            <a:off x="190950" y="823907"/>
            <a:ext cx="3778516" cy="2705603"/>
          </a:xfrm>
          <a:prstGeom prst="rect">
            <a:avLst/>
          </a:prstGeom>
        </p:spPr>
      </p:pic>
      <p:pic>
        <p:nvPicPr>
          <p:cNvPr id="26" name="图片 25"/>
          <p:cNvPicPr>
            <a:picLocks noChangeAspect="1"/>
          </p:cNvPicPr>
          <p:nvPr/>
        </p:nvPicPr>
        <p:blipFill>
          <a:blip r:embed="rId5"/>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6"/>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7"/>
            <a:stretch>
              <a:fillRect/>
            </a:stretch>
          </p:blipFill>
          <p:spPr>
            <a:xfrm>
              <a:off x="126398" y="3542128"/>
              <a:ext cx="1435252" cy="1378401"/>
            </a:xfrm>
            <a:prstGeom prst="rect">
              <a:avLst/>
            </a:prstGeom>
          </p:spPr>
        </p:pic>
        <p:pic>
          <p:nvPicPr>
            <p:cNvPr id="7" name="图片 6"/>
            <p:cNvPicPr>
              <a:picLocks noChangeAspect="1"/>
            </p:cNvPicPr>
            <p:nvPr/>
          </p:nvPicPr>
          <p:blipFill>
            <a:blip r:embed="rId8"/>
            <a:stretch>
              <a:fillRect/>
            </a:stretch>
          </p:blipFill>
          <p:spPr>
            <a:xfrm>
              <a:off x="1807876" y="3551660"/>
              <a:ext cx="996010" cy="996010"/>
            </a:xfrm>
            <a:prstGeom prst="rect">
              <a:avLst/>
            </a:prstGeom>
          </p:spPr>
        </p:pic>
        <p:pic>
          <p:nvPicPr>
            <p:cNvPr id="9" name="图片 8"/>
            <p:cNvPicPr>
              <a:picLocks noChangeAspect="1"/>
            </p:cNvPicPr>
            <p:nvPr/>
          </p:nvPicPr>
          <p:blipFill>
            <a:blip r:embed="rId9"/>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10"/>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24" name="椭圆 23"/>
          <p:cNvSpPr/>
          <p:nvPr/>
        </p:nvSpPr>
        <p:spPr>
          <a:xfrm>
            <a:off x="5413733" y="2616735"/>
            <a:ext cx="559188"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1"/>
          <a:stretch>
            <a:fillRect/>
          </a:stretch>
        </p:blipFill>
        <p:spPr>
          <a:xfrm>
            <a:off x="7165996" y="2193321"/>
            <a:ext cx="635922" cy="635922"/>
          </a:xfrm>
          <a:prstGeom prst="rect">
            <a:avLst/>
          </a:prstGeom>
        </p:spPr>
      </p:pic>
      <p:sp>
        <p:nvSpPr>
          <p:cNvPr id="28" name="椭圆 27"/>
          <p:cNvSpPr/>
          <p:nvPr/>
        </p:nvSpPr>
        <p:spPr>
          <a:xfrm>
            <a:off x="7549147" y="1564317"/>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937827" y="976499"/>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878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repeatCount="10000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par>
                                <p:cTn id="11" presetID="14" presetClass="entr" presetSubtype="10" repeatCount="10000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200" dirty="0"/>
              <a:t>数据清洗、数据质量检查与分析</a:t>
            </a:r>
          </a:p>
        </p:txBody>
      </p:sp>
      <p:grpSp>
        <p:nvGrpSpPr>
          <p:cNvPr id="65" name="组合 64"/>
          <p:cNvGrpSpPr/>
          <p:nvPr/>
        </p:nvGrpSpPr>
        <p:grpSpPr>
          <a:xfrm>
            <a:off x="1043608" y="1844824"/>
            <a:ext cx="6984776" cy="4941167"/>
            <a:chOff x="251520" y="1135531"/>
            <a:chExt cx="7972522" cy="5804259"/>
          </a:xfrm>
        </p:grpSpPr>
        <p:grpSp>
          <p:nvGrpSpPr>
            <p:cNvPr id="52" name="组合 51"/>
            <p:cNvGrpSpPr/>
            <p:nvPr/>
          </p:nvGrpSpPr>
          <p:grpSpPr>
            <a:xfrm>
              <a:off x="358276" y="1230656"/>
              <a:ext cx="7757541" cy="3674532"/>
              <a:chOff x="183923" y="2179768"/>
              <a:chExt cx="7993048" cy="4556653"/>
            </a:xfrm>
          </p:grpSpPr>
          <p:sp>
            <p:nvSpPr>
              <p:cNvPr id="3" name="矩形 2"/>
              <p:cNvSpPr/>
              <p:nvPr/>
            </p:nvSpPr>
            <p:spPr>
              <a:xfrm>
                <a:off x="183923" y="2179768"/>
                <a:ext cx="1440160" cy="4507873"/>
              </a:xfrm>
              <a:prstGeom prst="rect">
                <a:avLst/>
              </a:prstGeom>
              <a:solidFill>
                <a:schemeClr val="accent6">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文本框 3"/>
              <p:cNvSpPr txBox="1"/>
              <p:nvPr/>
            </p:nvSpPr>
            <p:spPr>
              <a:xfrm>
                <a:off x="353715" y="2214332"/>
                <a:ext cx="1080122" cy="537995"/>
              </a:xfrm>
              <a:prstGeom prst="rect">
                <a:avLst/>
              </a:prstGeom>
              <a:noFill/>
            </p:spPr>
            <p:txBody>
              <a:bodyPr wrap="square" rtlCol="0">
                <a:spAutoFit/>
              </a:bodyPr>
              <a:lstStyle/>
              <a:p>
                <a:r>
                  <a:rPr lang="zh-CN" altLang="en-US" b="1" dirty="0" smtClean="0">
                    <a:solidFill>
                      <a:srgbClr val="FF0000"/>
                    </a:solidFill>
                  </a:rPr>
                  <a:t>数据源</a:t>
                </a:r>
                <a:endParaRPr lang="zh-CN" altLang="en-US" b="1" dirty="0">
                  <a:solidFill>
                    <a:srgbClr val="FF0000"/>
                  </a:solidFill>
                </a:endParaRPr>
              </a:p>
            </p:txBody>
          </p:sp>
          <p:sp>
            <p:nvSpPr>
              <p:cNvPr id="5" name="流程图: 磁盘 4"/>
              <p:cNvSpPr/>
              <p:nvPr/>
            </p:nvSpPr>
            <p:spPr>
              <a:xfrm>
                <a:off x="399947" y="2720174"/>
                <a:ext cx="576063" cy="523830"/>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7" name="流程图: 磁盘 6"/>
              <p:cNvSpPr/>
              <p:nvPr/>
            </p:nvSpPr>
            <p:spPr>
              <a:xfrm>
                <a:off x="687978" y="2982089"/>
                <a:ext cx="576063" cy="523830"/>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 name="流程图: 磁盘 7"/>
              <p:cNvSpPr/>
              <p:nvPr/>
            </p:nvSpPr>
            <p:spPr>
              <a:xfrm>
                <a:off x="399946" y="4137247"/>
                <a:ext cx="576063" cy="523830"/>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流程图: 磁盘 8"/>
              <p:cNvSpPr/>
              <p:nvPr/>
            </p:nvSpPr>
            <p:spPr>
              <a:xfrm>
                <a:off x="687977" y="4399162"/>
                <a:ext cx="576063" cy="523830"/>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流程图: 磁盘 9"/>
              <p:cNvSpPr/>
              <p:nvPr/>
            </p:nvSpPr>
            <p:spPr>
              <a:xfrm>
                <a:off x="399945" y="5294521"/>
                <a:ext cx="576063" cy="523830"/>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1" name="流程图: 磁盘 10"/>
              <p:cNvSpPr/>
              <p:nvPr/>
            </p:nvSpPr>
            <p:spPr>
              <a:xfrm>
                <a:off x="743545" y="5596848"/>
                <a:ext cx="576063" cy="523830"/>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6" name="文本框 5"/>
              <p:cNvSpPr txBox="1"/>
              <p:nvPr/>
            </p:nvSpPr>
            <p:spPr>
              <a:xfrm>
                <a:off x="256056" y="3667073"/>
                <a:ext cx="1296144" cy="307776"/>
              </a:xfrm>
              <a:prstGeom prst="rect">
                <a:avLst/>
              </a:prstGeom>
              <a:noFill/>
            </p:spPr>
            <p:txBody>
              <a:bodyPr wrap="square" rtlCol="0">
                <a:spAutoFit/>
              </a:bodyPr>
              <a:lstStyle/>
              <a:p>
                <a:pPr algn="ctr"/>
                <a:r>
                  <a:rPr lang="zh-CN" altLang="en-US" sz="1400" b="1" dirty="0"/>
                  <a:t>高</a:t>
                </a:r>
                <a:r>
                  <a:rPr lang="zh-CN" altLang="en-US" sz="1400" b="1" dirty="0" smtClean="0"/>
                  <a:t>温合金数据</a:t>
                </a:r>
                <a:endParaRPr lang="zh-CN" altLang="en-US" sz="1400" b="1" dirty="0"/>
              </a:p>
            </p:txBody>
          </p:sp>
          <p:sp>
            <p:nvSpPr>
              <p:cNvPr id="13" name="文本框 12"/>
              <p:cNvSpPr txBox="1"/>
              <p:nvPr/>
            </p:nvSpPr>
            <p:spPr>
              <a:xfrm>
                <a:off x="245704" y="4914354"/>
                <a:ext cx="1296144" cy="307776"/>
              </a:xfrm>
              <a:prstGeom prst="rect">
                <a:avLst/>
              </a:prstGeom>
              <a:noFill/>
            </p:spPr>
            <p:txBody>
              <a:bodyPr wrap="square" rtlCol="0">
                <a:spAutoFit/>
              </a:bodyPr>
              <a:lstStyle/>
              <a:p>
                <a:pPr algn="ctr"/>
                <a:r>
                  <a:rPr lang="zh-CN" altLang="en-US" sz="1400" b="1" dirty="0" smtClean="0"/>
                  <a:t>蠕变数据</a:t>
                </a:r>
                <a:endParaRPr lang="zh-CN" altLang="en-US" sz="1400" b="1" dirty="0"/>
              </a:p>
            </p:txBody>
          </p:sp>
          <p:sp>
            <p:nvSpPr>
              <p:cNvPr id="14" name="文本框 13"/>
              <p:cNvSpPr txBox="1"/>
              <p:nvPr/>
            </p:nvSpPr>
            <p:spPr>
              <a:xfrm>
                <a:off x="255931" y="6109529"/>
                <a:ext cx="1296144" cy="523220"/>
              </a:xfrm>
              <a:prstGeom prst="rect">
                <a:avLst/>
              </a:prstGeom>
              <a:noFill/>
            </p:spPr>
            <p:txBody>
              <a:bodyPr wrap="square" rtlCol="0">
                <a:spAutoFit/>
              </a:bodyPr>
              <a:lstStyle/>
              <a:p>
                <a:pPr algn="ctr"/>
                <a:r>
                  <a:rPr lang="zh-CN" altLang="en-US" sz="1400" b="1" dirty="0"/>
                  <a:t>扩散</a:t>
                </a:r>
                <a:r>
                  <a:rPr lang="zh-CN" altLang="en-US" sz="1400" b="1" dirty="0" smtClean="0"/>
                  <a:t>数据</a:t>
                </a:r>
                <a:endParaRPr lang="en-US" altLang="zh-CN" sz="1400" b="1" dirty="0" smtClean="0"/>
              </a:p>
              <a:p>
                <a:pPr algn="ctr"/>
                <a:r>
                  <a:rPr lang="en-US" altLang="zh-CN" sz="1400" b="1" dirty="0" smtClean="0"/>
                  <a:t>...</a:t>
                </a:r>
                <a:endParaRPr lang="zh-CN" altLang="en-US" sz="1400" b="1" dirty="0"/>
              </a:p>
            </p:txBody>
          </p:sp>
          <p:sp>
            <p:nvSpPr>
              <p:cNvPr id="12" name="矩形 11"/>
              <p:cNvSpPr/>
              <p:nvPr/>
            </p:nvSpPr>
            <p:spPr>
              <a:xfrm>
                <a:off x="2101891" y="2184620"/>
                <a:ext cx="2570050" cy="4480228"/>
              </a:xfrm>
              <a:prstGeom prst="rect">
                <a:avLst/>
              </a:prstGeom>
              <a:solidFill>
                <a:schemeClr val="accent5">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p:cNvSpPr txBox="1"/>
              <p:nvPr/>
            </p:nvSpPr>
            <p:spPr>
              <a:xfrm>
                <a:off x="2760353" y="2179768"/>
                <a:ext cx="1417921" cy="457995"/>
              </a:xfrm>
              <a:prstGeom prst="rect">
                <a:avLst/>
              </a:prstGeom>
              <a:noFill/>
            </p:spPr>
            <p:txBody>
              <a:bodyPr wrap="square" rtlCol="0">
                <a:spAutoFit/>
              </a:bodyPr>
              <a:lstStyle/>
              <a:p>
                <a:r>
                  <a:rPr lang="zh-CN" altLang="en-US" b="1" dirty="0" smtClean="0">
                    <a:solidFill>
                      <a:srgbClr val="FF0000"/>
                    </a:solidFill>
                  </a:rPr>
                  <a:t>数据清洗</a:t>
                </a:r>
                <a:endParaRPr lang="zh-CN" altLang="en-US" b="1" dirty="0">
                  <a:solidFill>
                    <a:srgbClr val="FF0000"/>
                  </a:solidFill>
                </a:endParaRPr>
              </a:p>
            </p:txBody>
          </p:sp>
          <p:sp>
            <p:nvSpPr>
              <p:cNvPr id="15" name="矩形 14"/>
              <p:cNvSpPr/>
              <p:nvPr/>
            </p:nvSpPr>
            <p:spPr>
              <a:xfrm>
                <a:off x="2537949" y="2982089"/>
                <a:ext cx="1656184" cy="68498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空值数据的</a:t>
                </a:r>
                <a:endParaRPr lang="en-US" altLang="zh-CN" sz="1400" dirty="0" smtClean="0"/>
              </a:p>
              <a:p>
                <a:pPr algn="ctr"/>
                <a:r>
                  <a:rPr lang="zh-CN" altLang="en-US" sz="1400" dirty="0" smtClean="0"/>
                  <a:t>清洗</a:t>
                </a:r>
                <a:endParaRPr lang="zh-CN" altLang="en-US" sz="1400" dirty="0"/>
              </a:p>
            </p:txBody>
          </p:sp>
          <p:sp>
            <p:nvSpPr>
              <p:cNvPr id="18" name="矩形 17"/>
              <p:cNvSpPr/>
              <p:nvPr/>
            </p:nvSpPr>
            <p:spPr>
              <a:xfrm>
                <a:off x="2537945" y="3913632"/>
                <a:ext cx="1656184" cy="6603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不一致数据的</a:t>
                </a:r>
                <a:endParaRPr lang="en-US" altLang="zh-CN" sz="1400" dirty="0" smtClean="0"/>
              </a:p>
              <a:p>
                <a:pPr algn="ctr"/>
                <a:r>
                  <a:rPr lang="zh-CN" altLang="en-US" sz="1400" dirty="0" smtClean="0"/>
                  <a:t>清洗</a:t>
                </a:r>
                <a:endParaRPr lang="zh-CN" altLang="en-US" sz="1400" dirty="0"/>
              </a:p>
            </p:txBody>
          </p:sp>
          <p:sp>
            <p:nvSpPr>
              <p:cNvPr id="19" name="矩形 18"/>
              <p:cNvSpPr/>
              <p:nvPr/>
            </p:nvSpPr>
            <p:spPr>
              <a:xfrm>
                <a:off x="2537945" y="4787267"/>
                <a:ext cx="1656184" cy="7221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噪声数据清洗</a:t>
                </a:r>
                <a:endParaRPr lang="zh-CN" altLang="en-US" sz="1400" dirty="0"/>
              </a:p>
            </p:txBody>
          </p:sp>
          <p:sp>
            <p:nvSpPr>
              <p:cNvPr id="22" name="右箭头 21"/>
              <p:cNvSpPr/>
              <p:nvPr/>
            </p:nvSpPr>
            <p:spPr>
              <a:xfrm>
                <a:off x="1480067" y="2982089"/>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1466213" y="4536835"/>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1466213" y="5755757"/>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272157" y="2786771"/>
                <a:ext cx="2116995" cy="3706450"/>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084468" y="2183197"/>
                <a:ext cx="3092503" cy="446525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8" name="矩形 37"/>
              <p:cNvSpPr/>
              <p:nvPr/>
            </p:nvSpPr>
            <p:spPr>
              <a:xfrm>
                <a:off x="5895715" y="2204156"/>
                <a:ext cx="1579278" cy="369331"/>
              </a:xfrm>
              <a:prstGeom prst="rect">
                <a:avLst/>
              </a:prstGeom>
            </p:spPr>
            <p:txBody>
              <a:bodyPr wrap="none">
                <a:spAutoFit/>
              </a:bodyPr>
              <a:lstStyle/>
              <a:p>
                <a:r>
                  <a:rPr lang="zh-CN" altLang="en-US" b="1" dirty="0">
                    <a:solidFill>
                      <a:srgbClr val="FF0000"/>
                    </a:solidFill>
                  </a:rPr>
                  <a:t>数</a:t>
                </a:r>
                <a:r>
                  <a:rPr lang="zh-CN" altLang="en-US" b="1" dirty="0" smtClean="0">
                    <a:solidFill>
                      <a:srgbClr val="FF0000"/>
                    </a:solidFill>
                  </a:rPr>
                  <a:t>据质量审核</a:t>
                </a:r>
                <a:endParaRPr lang="zh-CN" altLang="en-US" b="1" dirty="0">
                  <a:solidFill>
                    <a:srgbClr val="FF0000"/>
                  </a:solidFill>
                </a:endParaRPr>
              </a:p>
            </p:txBody>
          </p:sp>
          <p:pic>
            <p:nvPicPr>
              <p:cNvPr id="42" name="图片 41"/>
              <p:cNvPicPr>
                <a:picLocks noChangeAspect="1"/>
              </p:cNvPicPr>
              <p:nvPr/>
            </p:nvPicPr>
            <p:blipFill>
              <a:blip r:embed="rId3"/>
              <a:stretch>
                <a:fillRect/>
              </a:stretch>
            </p:blipFill>
            <p:spPr>
              <a:xfrm>
                <a:off x="5715917" y="4567224"/>
                <a:ext cx="2221236" cy="1695083"/>
              </a:xfrm>
              <a:prstGeom prst="rect">
                <a:avLst/>
              </a:prstGeom>
            </p:spPr>
          </p:pic>
          <p:pic>
            <p:nvPicPr>
              <p:cNvPr id="47" name="图片 46"/>
              <p:cNvPicPr>
                <a:picLocks noChangeAspect="1"/>
              </p:cNvPicPr>
              <p:nvPr/>
            </p:nvPicPr>
            <p:blipFill>
              <a:blip r:embed="rId4"/>
              <a:stretch>
                <a:fillRect/>
              </a:stretch>
            </p:blipFill>
            <p:spPr>
              <a:xfrm>
                <a:off x="5715917" y="2807453"/>
                <a:ext cx="2221236" cy="1451821"/>
              </a:xfrm>
              <a:prstGeom prst="rect">
                <a:avLst/>
              </a:prstGeom>
            </p:spPr>
          </p:pic>
          <p:sp>
            <p:nvSpPr>
              <p:cNvPr id="50" name="右箭头 49"/>
              <p:cNvSpPr/>
              <p:nvPr/>
            </p:nvSpPr>
            <p:spPr>
              <a:xfrm>
                <a:off x="4375297" y="4531594"/>
                <a:ext cx="814326" cy="386157"/>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左大括号 47"/>
              <p:cNvSpPr/>
              <p:nvPr/>
            </p:nvSpPr>
            <p:spPr>
              <a:xfrm>
                <a:off x="5152475" y="3429000"/>
                <a:ext cx="427637" cy="2501123"/>
              </a:xfrm>
              <a:prstGeom prst="leftBrace">
                <a:avLst/>
              </a:prstGeom>
              <a:ln>
                <a:solidFill>
                  <a:schemeClr val="accent4">
                    <a:lumMod val="75000"/>
                  </a:schemeClr>
                </a:solidFill>
                <a:headEnd w="med" len="med"/>
                <a:tailEnd type="non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49" name="文本框 48"/>
              <p:cNvSpPr txBox="1"/>
              <p:nvPr/>
            </p:nvSpPr>
            <p:spPr>
              <a:xfrm>
                <a:off x="6060071" y="4193041"/>
                <a:ext cx="1691574" cy="338553"/>
              </a:xfrm>
              <a:prstGeom prst="rect">
                <a:avLst/>
              </a:prstGeom>
              <a:noFill/>
            </p:spPr>
            <p:txBody>
              <a:bodyPr wrap="square" rtlCol="0">
                <a:spAutoFit/>
              </a:bodyPr>
              <a:lstStyle/>
              <a:p>
                <a:pPr algn="ctr"/>
                <a:r>
                  <a:rPr lang="zh-CN" altLang="en-US" sz="1600" b="1" dirty="0" smtClean="0">
                    <a:solidFill>
                      <a:srgbClr val="FF0000"/>
                    </a:solidFill>
                  </a:rPr>
                  <a:t>统计分析表</a:t>
                </a:r>
                <a:endParaRPr lang="zh-CN" altLang="en-US" sz="1600" b="1" dirty="0">
                  <a:solidFill>
                    <a:srgbClr val="FF0000"/>
                  </a:solidFill>
                </a:endParaRPr>
              </a:p>
            </p:txBody>
          </p:sp>
          <p:sp>
            <p:nvSpPr>
              <p:cNvPr id="53" name="文本框 52"/>
              <p:cNvSpPr txBox="1"/>
              <p:nvPr/>
            </p:nvSpPr>
            <p:spPr>
              <a:xfrm>
                <a:off x="5874561" y="6243260"/>
                <a:ext cx="2062592" cy="493161"/>
              </a:xfrm>
              <a:prstGeom prst="rect">
                <a:avLst/>
              </a:prstGeom>
              <a:noFill/>
            </p:spPr>
            <p:txBody>
              <a:bodyPr wrap="square" rtlCol="0">
                <a:spAutoFit/>
              </a:bodyPr>
              <a:lstStyle/>
              <a:p>
                <a:pPr algn="r"/>
                <a:r>
                  <a:rPr lang="zh-CN" altLang="en-US" sz="1600" b="1" dirty="0" smtClean="0">
                    <a:solidFill>
                      <a:srgbClr val="FF0000"/>
                    </a:solidFill>
                  </a:rPr>
                  <a:t>数据可视化分析</a:t>
                </a:r>
                <a:endParaRPr lang="zh-CN" altLang="en-US" sz="1600" b="1" dirty="0">
                  <a:solidFill>
                    <a:srgbClr val="FF0000"/>
                  </a:solidFill>
                </a:endParaRPr>
              </a:p>
            </p:txBody>
          </p:sp>
        </p:grpSp>
        <p:sp>
          <p:nvSpPr>
            <p:cNvPr id="54" name="矩形 53"/>
            <p:cNvSpPr/>
            <p:nvPr/>
          </p:nvSpPr>
          <p:spPr>
            <a:xfrm>
              <a:off x="358275" y="5319427"/>
              <a:ext cx="7865767" cy="147326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17067" y="5310729"/>
              <a:ext cx="491821" cy="1629061"/>
            </a:xfrm>
            <a:prstGeom prst="rect">
              <a:avLst/>
            </a:prstGeom>
            <a:noFill/>
          </p:spPr>
          <p:txBody>
            <a:bodyPr vert="eaVert" wrap="square" rtlCol="0">
              <a:spAutoFit/>
            </a:bodyPr>
            <a:lstStyle/>
            <a:p>
              <a:r>
                <a:rPr lang="zh-CN" altLang="en-US" sz="1600" b="1" dirty="0" smtClean="0">
                  <a:solidFill>
                    <a:srgbClr val="FF0000"/>
                  </a:solidFill>
                </a:rPr>
                <a:t>数据存储管理</a:t>
              </a:r>
              <a:endParaRPr lang="zh-CN" altLang="en-US" sz="1600" b="1" dirty="0">
                <a:solidFill>
                  <a:srgbClr val="FF0000"/>
                </a:solidFill>
              </a:endParaRPr>
            </a:p>
          </p:txBody>
        </p:sp>
        <p:sp>
          <p:nvSpPr>
            <p:cNvPr id="56" name="矩形 55"/>
            <p:cNvSpPr/>
            <p:nvPr/>
          </p:nvSpPr>
          <p:spPr>
            <a:xfrm>
              <a:off x="4515290" y="5477239"/>
              <a:ext cx="2793014" cy="1223975"/>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460499" y="5477239"/>
              <a:ext cx="1868231" cy="1223975"/>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485445" y="5400595"/>
              <a:ext cx="456691" cy="1333883"/>
            </a:xfrm>
            <a:prstGeom prst="rect">
              <a:avLst/>
            </a:prstGeom>
            <a:noFill/>
          </p:spPr>
          <p:txBody>
            <a:bodyPr vert="eaVert" wrap="square" rtlCol="0">
              <a:spAutoFit/>
            </a:bodyPr>
            <a:lstStyle/>
            <a:p>
              <a:pPr algn="ctr"/>
              <a:r>
                <a:rPr lang="en-US" altLang="zh-CN" sz="1400" b="1" dirty="0" smtClean="0">
                  <a:solidFill>
                    <a:srgbClr val="FF0000"/>
                  </a:solidFill>
                </a:rPr>
                <a:t>Nosql</a:t>
              </a:r>
              <a:r>
                <a:rPr lang="zh-CN" altLang="en-US" sz="1400" b="1" dirty="0" smtClean="0">
                  <a:solidFill>
                    <a:srgbClr val="FF0000"/>
                  </a:solidFill>
                </a:rPr>
                <a:t>数据库</a:t>
              </a:r>
              <a:endParaRPr lang="zh-CN" altLang="en-US" sz="1400" b="1" dirty="0">
                <a:solidFill>
                  <a:srgbClr val="FF0000"/>
                </a:solidFill>
              </a:endParaRPr>
            </a:p>
          </p:txBody>
        </p:sp>
        <p:sp>
          <p:nvSpPr>
            <p:cNvPr id="59" name="文本框 58"/>
            <p:cNvSpPr txBox="1"/>
            <p:nvPr/>
          </p:nvSpPr>
          <p:spPr>
            <a:xfrm>
              <a:off x="4512182" y="5517185"/>
              <a:ext cx="456691" cy="1171446"/>
            </a:xfrm>
            <a:prstGeom prst="rect">
              <a:avLst/>
            </a:prstGeom>
            <a:noFill/>
          </p:spPr>
          <p:txBody>
            <a:bodyPr vert="eaVert" wrap="square" rtlCol="0">
              <a:spAutoFit/>
            </a:bodyPr>
            <a:lstStyle/>
            <a:p>
              <a:r>
                <a:rPr lang="en-US" altLang="zh-CN" sz="1400" b="1" dirty="0" smtClean="0">
                  <a:solidFill>
                    <a:srgbClr val="FF0000"/>
                  </a:solidFill>
                </a:rPr>
                <a:t>SQL</a:t>
              </a:r>
              <a:r>
                <a:rPr lang="zh-CN" altLang="en-US" sz="1400" b="1" dirty="0" smtClean="0">
                  <a:solidFill>
                    <a:srgbClr val="FF0000"/>
                  </a:solidFill>
                </a:rPr>
                <a:t>数据库</a:t>
              </a:r>
              <a:endParaRPr lang="zh-CN" altLang="en-US" sz="1400" b="1" dirty="0">
                <a:solidFill>
                  <a:srgbClr val="FF0000"/>
                </a:solidFill>
              </a:endParaRPr>
            </a:p>
          </p:txBody>
        </p:sp>
        <p:grpSp>
          <p:nvGrpSpPr>
            <p:cNvPr id="51" name="组合 50"/>
            <p:cNvGrpSpPr/>
            <p:nvPr/>
          </p:nvGrpSpPr>
          <p:grpSpPr>
            <a:xfrm rot="5400000">
              <a:off x="4180390" y="3450463"/>
              <a:ext cx="928192" cy="5206726"/>
              <a:chOff x="6183184" y="2634757"/>
              <a:chExt cx="1478747" cy="3284529"/>
            </a:xfrm>
          </p:grpSpPr>
          <p:pic>
            <p:nvPicPr>
              <p:cNvPr id="27" name="图片 26"/>
              <p:cNvPicPr>
                <a:picLocks noChangeAspect="1"/>
              </p:cNvPicPr>
              <p:nvPr/>
            </p:nvPicPr>
            <p:blipFill>
              <a:blip r:embed="rId5"/>
              <a:stretch>
                <a:fillRect/>
              </a:stretch>
            </p:blipFill>
            <p:spPr>
              <a:xfrm rot="16200000">
                <a:off x="6589231" y="2977220"/>
                <a:ext cx="666654" cy="1478747"/>
              </a:xfrm>
              <a:prstGeom prst="rect">
                <a:avLst/>
              </a:prstGeom>
            </p:spPr>
          </p:pic>
          <p:pic>
            <p:nvPicPr>
              <p:cNvPr id="1028" name="Picture 4" descr="https://timgsa.baidu.com/timg?image&amp;quality=80&amp;size=b9999_10000&amp;sec=1529387628298&amp;di=c62c72bbb0c07c42a764346eaa0dad50&amp;imgtype=0&amp;src=http%3A%2F%2Fwww.wanhuajing.com%2Fpic%2F1604%2F0315%2F1956017%2F1_640_17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6554450" y="5052852"/>
                <a:ext cx="743342" cy="989526"/>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p:cNvPicPr>
                <a:picLocks noChangeAspect="1"/>
              </p:cNvPicPr>
              <p:nvPr/>
            </p:nvPicPr>
            <p:blipFill>
              <a:blip r:embed="rId7"/>
              <a:stretch>
                <a:fillRect/>
              </a:stretch>
            </p:blipFill>
            <p:spPr>
              <a:xfrm rot="16200000">
                <a:off x="6678508" y="2340737"/>
                <a:ext cx="632644" cy="1220683"/>
              </a:xfrm>
              <a:prstGeom prst="rect">
                <a:avLst/>
              </a:prstGeom>
            </p:spPr>
          </p:pic>
        </p:grpSp>
        <p:sp>
          <p:nvSpPr>
            <p:cNvPr id="61" name="下箭头 60"/>
            <p:cNvSpPr/>
            <p:nvPr/>
          </p:nvSpPr>
          <p:spPr>
            <a:xfrm>
              <a:off x="1242680" y="4864627"/>
              <a:ext cx="373552" cy="454417"/>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下箭头 63"/>
            <p:cNvSpPr/>
            <p:nvPr/>
          </p:nvSpPr>
          <p:spPr>
            <a:xfrm>
              <a:off x="6480674" y="4826328"/>
              <a:ext cx="432048" cy="48440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251520" y="1135531"/>
              <a:ext cx="4665493" cy="3846309"/>
            </a:xfrm>
            <a:prstGeom prst="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004492" y="1135531"/>
              <a:ext cx="3219550" cy="3846308"/>
            </a:xfrm>
            <a:prstGeom prst="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下箭头 67"/>
            <p:cNvSpPr/>
            <p:nvPr/>
          </p:nvSpPr>
          <p:spPr>
            <a:xfrm>
              <a:off x="3412292" y="4822202"/>
              <a:ext cx="432048" cy="48440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矩形 68"/>
          <p:cNvSpPr/>
          <p:nvPr/>
        </p:nvSpPr>
        <p:spPr>
          <a:xfrm>
            <a:off x="191313" y="817178"/>
            <a:ext cx="8882142" cy="954107"/>
          </a:xfrm>
          <a:prstGeom prst="rect">
            <a:avLst/>
          </a:prstGeom>
        </p:spPr>
        <p:txBody>
          <a:bodyPr wrap="square">
            <a:spAutoFit/>
          </a:bodyPr>
          <a:lstStyle/>
          <a:p>
            <a:r>
              <a:rPr lang="zh-CN" altLang="en-US" sz="2000" b="1" dirty="0">
                <a:solidFill>
                  <a:srgbClr val="FF0000"/>
                </a:solidFill>
              </a:rPr>
              <a:t>问题描</a:t>
            </a:r>
            <a:r>
              <a:rPr lang="zh-CN" altLang="en-US" sz="2000" b="1" dirty="0" smtClean="0">
                <a:solidFill>
                  <a:srgbClr val="FF0000"/>
                </a:solidFill>
              </a:rPr>
              <a:t>述：</a:t>
            </a:r>
            <a:r>
              <a:rPr lang="zh-CN" altLang="en-US" dirty="0" smtClean="0"/>
              <a:t>原</a:t>
            </a:r>
            <a:r>
              <a:rPr lang="zh-CN" altLang="en-US" dirty="0"/>
              <a:t>始数据中存在大量</a:t>
            </a:r>
            <a:r>
              <a:rPr lang="zh-CN" altLang="en-US" b="1" dirty="0">
                <a:solidFill>
                  <a:srgbClr val="FF0000"/>
                </a:solidFill>
              </a:rPr>
              <a:t>不</a:t>
            </a:r>
            <a:r>
              <a:rPr lang="zh-CN" altLang="en-US" b="1" dirty="0" smtClean="0">
                <a:solidFill>
                  <a:srgbClr val="FF0000"/>
                </a:solidFill>
              </a:rPr>
              <a:t>完整、不</a:t>
            </a:r>
            <a:r>
              <a:rPr lang="zh-CN" altLang="en-US" b="1" dirty="0">
                <a:solidFill>
                  <a:srgbClr val="FF0000"/>
                </a:solidFill>
              </a:rPr>
              <a:t>一致</a:t>
            </a:r>
            <a:r>
              <a:rPr lang="zh-CN" altLang="en-US" b="1" dirty="0" smtClean="0">
                <a:solidFill>
                  <a:srgbClr val="FF0000"/>
                </a:solidFill>
              </a:rPr>
              <a:t>、异</a:t>
            </a:r>
            <a:r>
              <a:rPr lang="zh-CN" altLang="en-US" b="1" dirty="0">
                <a:solidFill>
                  <a:srgbClr val="FF0000"/>
                </a:solidFill>
              </a:rPr>
              <a:t>常</a:t>
            </a:r>
            <a:r>
              <a:rPr lang="zh-CN" altLang="en-US" dirty="0"/>
              <a:t>的数</a:t>
            </a:r>
            <a:r>
              <a:rPr lang="zh-CN" altLang="en-US" dirty="0" smtClean="0"/>
              <a:t>据，称之为“</a:t>
            </a:r>
            <a:r>
              <a:rPr lang="zh-CN" altLang="en-US" dirty="0"/>
              <a:t>脏数据</a:t>
            </a:r>
            <a:r>
              <a:rPr lang="zh-CN" altLang="en-US" dirty="0" smtClean="0"/>
              <a:t>” ，</a:t>
            </a:r>
            <a:r>
              <a:rPr lang="zh-CN" altLang="en-US" dirty="0"/>
              <a:t>严重影响到数据挖掘建模的执行效率，甚至导致数据挖掘结果的偏差。所以有必要进行</a:t>
            </a:r>
            <a:r>
              <a:rPr lang="zh-CN" altLang="en-US" b="1" dirty="0">
                <a:solidFill>
                  <a:srgbClr val="FF0000"/>
                </a:solidFill>
              </a:rPr>
              <a:t>数据清洗</a:t>
            </a:r>
            <a:r>
              <a:rPr lang="zh-CN" altLang="en-US" dirty="0"/>
              <a:t>和</a:t>
            </a:r>
            <a:r>
              <a:rPr lang="zh-CN" altLang="en-US" b="1" dirty="0">
                <a:solidFill>
                  <a:srgbClr val="FF0000"/>
                </a:solidFill>
              </a:rPr>
              <a:t>数</a:t>
            </a:r>
            <a:r>
              <a:rPr lang="zh-CN" altLang="en-US" b="1" dirty="0" smtClean="0">
                <a:solidFill>
                  <a:srgbClr val="FF0000"/>
                </a:solidFill>
              </a:rPr>
              <a:t>据质量</a:t>
            </a:r>
            <a:r>
              <a:rPr lang="zh-CN" altLang="en-US" b="1" dirty="0">
                <a:solidFill>
                  <a:srgbClr val="FF0000"/>
                </a:solidFill>
              </a:rPr>
              <a:t>检查</a:t>
            </a:r>
            <a:r>
              <a:rPr lang="zh-CN" altLang="en-US" dirty="0" smtClean="0"/>
              <a:t>以</a:t>
            </a:r>
            <a:r>
              <a:rPr lang="zh-CN" altLang="en-US" dirty="0"/>
              <a:t>提高数据的质量。</a:t>
            </a:r>
          </a:p>
        </p:txBody>
      </p:sp>
      <p:sp>
        <p:nvSpPr>
          <p:cNvPr id="72" name="矩形 71"/>
          <p:cNvSpPr/>
          <p:nvPr/>
        </p:nvSpPr>
        <p:spPr>
          <a:xfrm>
            <a:off x="3129825" y="4316799"/>
            <a:ext cx="1408241" cy="4957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a:t>
            </a:r>
            <a:endParaRPr lang="zh-CN" altLang="en-US" sz="1400" dirty="0"/>
          </a:p>
        </p:txBody>
      </p:sp>
    </p:spTree>
    <p:extLst>
      <p:ext uri="{BB962C8B-B14F-4D97-AF65-F5344CB8AC3E}">
        <p14:creationId xmlns:p14="http://schemas.microsoft.com/office/powerpoint/2010/main" val="3220564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80947344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1978197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25014</TotalTime>
  <Words>11934</Words>
  <Application>Microsoft Office PowerPoint</Application>
  <PresentationFormat>全屏显示(4:3)</PresentationFormat>
  <Paragraphs>1957</Paragraphs>
  <Slides>50</Slides>
  <Notes>26</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50</vt:i4>
      </vt:variant>
    </vt:vector>
  </HeadingPairs>
  <TitlesOfParts>
    <vt:vector size="66" baseType="lpstr">
      <vt:lpstr>等线</vt:lpstr>
      <vt:lpstr>方正姚体</vt:lpstr>
      <vt:lpstr>仿宋_GB2312</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内容索引</vt:lpstr>
      <vt:lpstr>工作进展总览</vt:lpstr>
      <vt:lpstr>49篇文献精读与数据采集与存储</vt:lpstr>
      <vt:lpstr>数据清洗、数据质量检查与分析</vt:lpstr>
      <vt:lpstr>工作进展总览</vt:lpstr>
      <vt:lpstr>算法研究与实现</vt:lpstr>
      <vt:lpstr>1. 算法规范</vt:lpstr>
      <vt:lpstr>2. 机器学习算法库</vt:lpstr>
      <vt:lpstr>2. 机器学习算法库</vt:lpstr>
      <vt:lpstr>3. 数据驱动的机器学习算法流程实现</vt:lpstr>
      <vt:lpstr>工作进展总览</vt:lpstr>
      <vt:lpstr>基于聚类的最优回归集成学习方法</vt:lpstr>
      <vt:lpstr>基于聚类的最优回归集成学习方法预测蠕变寿命      —蠕变数据搜集</vt:lpstr>
      <vt:lpstr>PowerPoint 演示文稿</vt:lpstr>
      <vt:lpstr>PowerPoint 演示文稿</vt:lpstr>
      <vt:lpstr>基于聚类的最优回归集成学习方法预测蠕变寿命      —数据存在问题</vt:lpstr>
      <vt:lpstr>基于聚类的最优回归集成学习预测蠕变寿命         ---聚类的效果</vt:lpstr>
      <vt:lpstr>PowerPoint 演示文稿</vt:lpstr>
      <vt:lpstr>工作进展总览</vt:lpstr>
      <vt:lpstr>新属性计算    ---新属性的来源</vt:lpstr>
      <vt:lpstr>新属性计算    ---新属性的构造过程</vt:lpstr>
      <vt:lpstr>新属性计算    ---基于新属性的蠕变预测</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基于特征分析后的结果属性的蠕变预测</vt:lpstr>
      <vt:lpstr>工作进展总览</vt:lpstr>
      <vt:lpstr>平台总体架构</vt:lpstr>
      <vt:lpstr>平台的开发环境和运行环境</vt:lpstr>
      <vt:lpstr>平台展示—— 平台首页</vt:lpstr>
      <vt:lpstr>平台展示—— 首页数据搜索界面展示</vt:lpstr>
      <vt:lpstr>平台展示—— 用户画像构建</vt:lpstr>
      <vt:lpstr>平台展示—— 个性化搜索功能展示</vt:lpstr>
      <vt:lpstr>平台展示—— 数据上传与存储</vt:lpstr>
      <vt:lpstr>平台展示—— 基于主动学习的多层级交互式特征分析界面 </vt:lpstr>
      <vt:lpstr>平台展示—— 特征筛结果展示</vt:lpstr>
      <vt:lpstr>平台展示—— 机器学习算法（非自动化）</vt:lpstr>
      <vt:lpstr>机器学习算法—— 半自动化（模板）流水线</vt:lpstr>
      <vt:lpstr>机器学习算法—— 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2333</cp:revision>
  <dcterms:created xsi:type="dcterms:W3CDTF">2014-12-26T05:35:01Z</dcterms:created>
  <dcterms:modified xsi:type="dcterms:W3CDTF">2018-06-26T04:25:57Z</dcterms:modified>
</cp:coreProperties>
</file>